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8" r:id="rId3"/>
    <p:sldId id="329" r:id="rId4"/>
    <p:sldId id="330" r:id="rId5"/>
    <p:sldId id="331" r:id="rId6"/>
    <p:sldId id="317" r:id="rId7"/>
    <p:sldId id="325" r:id="rId8"/>
    <p:sldId id="326" r:id="rId9"/>
    <p:sldId id="327" r:id="rId10"/>
    <p:sldId id="332" r:id="rId11"/>
    <p:sldId id="321" r:id="rId12"/>
    <p:sldId id="324" r:id="rId13"/>
    <p:sldId id="318" r:id="rId14"/>
    <p:sldId id="319" r:id="rId15"/>
    <p:sldId id="320" r:id="rId16"/>
    <p:sldId id="322" r:id="rId17"/>
    <p:sldId id="323" r:id="rId18"/>
    <p:sldId id="316" r:id="rId19"/>
    <p:sldId id="310" r:id="rId20"/>
    <p:sldId id="309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27DFAE8-4DFB-48BA-85AA-4E0DAF713FA9}">
          <p14:sldIdLst>
            <p14:sldId id="256"/>
            <p14:sldId id="328"/>
            <p14:sldId id="329"/>
            <p14:sldId id="330"/>
            <p14:sldId id="331"/>
            <p14:sldId id="317"/>
            <p14:sldId id="325"/>
            <p14:sldId id="326"/>
            <p14:sldId id="327"/>
            <p14:sldId id="332"/>
            <p14:sldId id="321"/>
            <p14:sldId id="324"/>
            <p14:sldId id="318"/>
            <p14:sldId id="319"/>
            <p14:sldId id="320"/>
            <p14:sldId id="322"/>
            <p14:sldId id="323"/>
          </p14:sldIdLst>
        </p14:section>
        <p14:section name="Раздел без заголовка" id="{ABAFFB1D-FA4A-4428-826B-F94130ACFD40}">
          <p14:sldIdLst>
            <p14:sldId id="316"/>
            <p14:sldId id="310"/>
            <p14:sldId id="30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7DB"/>
    <a:srgbClr val="326791"/>
    <a:srgbClr val="BDC1CC"/>
    <a:srgbClr val="F5F5F5"/>
    <a:srgbClr val="BDC1CA"/>
    <a:srgbClr val="26364F"/>
    <a:srgbClr val="94C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28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ECC05-A417-44CA-9DA6-91BE2D6950C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A6924-473B-4884-8A24-A51619548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7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A702-BC2F-44B9-BB2F-F90E86F6666A}" type="datetime1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5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B249-6DD6-497F-ABC9-195902119F6D}" type="datetime1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6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F6A-5B5C-44E3-867F-88C393DBE131}" type="datetime1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8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8EB1-E0AB-4603-BDA7-126A2DA52BAE}" type="datetime1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67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0FD-4142-4B91-AFCB-FB513D3B2CAA}" type="datetime1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4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FCCE-5D95-4BF1-BDCA-C439FFC6D040}" type="datetime1">
              <a:rPr lang="ru-RU" smtClean="0"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B30-EA63-46E5-8E5F-F347135B3440}" type="datetime1">
              <a:rPr lang="ru-RU" smtClean="0"/>
              <a:t>07.04.2025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8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E668-F7B7-482B-B510-8B6A75FD708E}" type="datetime1">
              <a:rPr lang="ru-RU" smtClean="0"/>
              <a:t>07.04.2025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6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FF52-503A-4809-9DC5-9122EA792A83}" type="datetime1">
              <a:rPr lang="ru-RU" smtClean="0"/>
              <a:t>07.04.2025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4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1D7D-98C9-4B04-BCF3-76DAE910A76F}" type="datetime1">
              <a:rPr lang="ru-RU" smtClean="0"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09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E1D2-A17B-4876-9F14-A05C7B8C21BB}" type="datetime1">
              <a:rPr lang="ru-RU" smtClean="0"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33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1E1A-5D8A-4FAC-A77D-B1ED15B8C80A}" type="datetime1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C3B6-1970-4B11-AD38-D82DB5F8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59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72616" y="1491255"/>
            <a:ext cx="8872451" cy="1184625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образовательной организации по обеспечению безопасности учащихся при проведении полевого мероприятия. Порядок проведения и оформления инструктажа.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</a:t>
            </a:r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Б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алтийский берег»</a:t>
            </a:r>
          </a:p>
          <a:p>
            <a:pPr algn="ctr"/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Санкт-Петербурге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3000895"/>
            <a:ext cx="9499441" cy="31255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образовательной </a:t>
            </a:r>
            <a:r>
              <a:rPr lang="ru-RU" sz="24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организации:</a:t>
            </a:r>
          </a:p>
          <a:p>
            <a:endParaRPr lang="ru-RU" sz="800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-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охране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труда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для работников и командированного персонала</a:t>
            </a:r>
          </a:p>
          <a:p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(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разрабатываются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для профессии, должности, специальности согласно штатному расписанию или вида выполняемой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работы)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</a:t>
            </a:r>
          </a:p>
          <a:p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(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разрабатываются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для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педагогических работников и учащихся по видам образовательной деятельности, формам проведения занятий, с учетом мест проведения занятий и потенциально опасных угроз и факторов сопутствующих виду образовательной деятельности учащихся. ) </a:t>
            </a:r>
            <a:endParaRPr lang="ru-RU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3905251"/>
            <a:ext cx="9499441" cy="2133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ЭТО главный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документ регламентирующий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данную работу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на уровне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ОУ</a:t>
            </a:r>
          </a:p>
          <a:p>
            <a:endParaRPr lang="ru-RU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Раньше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типовые инструкции разрабатывало </a:t>
            </a:r>
            <a:r>
              <a:rPr lang="ru-RU" b="1" dirty="0" err="1">
                <a:solidFill>
                  <a:srgbClr val="26364F"/>
                </a:solidFill>
                <a:latin typeface="Comic Sans MS" panose="030F0702030302020204" pitchFamily="66" charset="0"/>
              </a:rPr>
              <a:t>Минобр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 и </a:t>
            </a:r>
            <a:r>
              <a:rPr lang="ru-RU" b="1" dirty="0" err="1" smtClean="0">
                <a:solidFill>
                  <a:srgbClr val="26364F"/>
                </a:solidFill>
                <a:latin typeface="Comic Sans MS" panose="030F0702030302020204" pitchFamily="66" charset="0"/>
              </a:rPr>
              <a:t>регональные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 КО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и (последние под редакцией </a:t>
            </a:r>
            <a:r>
              <a:rPr lang="ru-RU" b="1" dirty="0" err="1">
                <a:solidFill>
                  <a:srgbClr val="26364F"/>
                </a:solidFill>
                <a:latin typeface="Comic Sans MS" panose="030F0702030302020204" pitchFamily="66" charset="0"/>
              </a:rPr>
              <a:t>Недоступова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 в 90-е годы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).</a:t>
            </a: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Сейчас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это проблема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и зона ответственности только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самого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образовательного учреждения!!!!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3235" y="2321314"/>
            <a:ext cx="9499441" cy="14696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Положение о порядке проведения обучения и инструктирования педагогических работников и учащихся по вопросам обеспечения безопасности организации образовательного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процесса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(утверждается  приказом </a:t>
            </a:r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образовательного учреждения)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72616" y="1489334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образовательной организации по обеспечению безопасности учащихся при проведении полевого мероприятия.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2576945"/>
            <a:ext cx="9499441" cy="330950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ПОЛОЖЕНИЕ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 порядке проведения обучения и инструктирования педагогических работников и учащихся по вопросам обеспечения безопасности организации образовательного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процесса определяет:</a:t>
            </a:r>
          </a:p>
          <a:p>
            <a:endParaRPr lang="ru-RU" sz="600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структуру и содержание инструкции по ОБОП;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порядок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разработки, утверждения в введения и отмены  действия инструкций, сроки действия и порядок их пересмотра;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виды (формы) и периодичность проведения инструктажей с педагогическими работниками и учащимися по ОБОП;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орядок регистрации проведения инструктажа по ОБОП.</a:t>
            </a:r>
            <a:endParaRPr lang="ru-RU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7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72616" y="1489334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образовательной организации по обеспечению безопасности учащихся при проведении полевого мероприятия.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2576945"/>
            <a:ext cx="9499441" cy="38155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учащихся: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Общие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(для всех учащихся ОУ):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образовательного процесса при проведении занятий с учащимися в учебном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кабинете;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предупреждению дорожно-транспортного травматизма при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организации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мероприятий, связанных с прохождением учащихся по улицам и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дорогам;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перевозке учащихся общественным пассажирским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транспортом;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перевозке учащихся железнодорожным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транспортом;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перевозке учащихся заказным автобусом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72616" y="1489334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образовательной организации по обеспечению безопасности учащихся при проведении полевого мероприятия.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2576945"/>
            <a:ext cx="9499441" cy="38155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учащихся: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Специальные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 (по видам и формам образовательной и воспитательной деятельности с учащимися):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проведении занятий в кабинете с животными и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растениями;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проведении практических занятий на учебно-опытном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участке;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работе с живыми объектами во время полевых экспедиционных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исследований;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проведении мероприятий в природной среде в связи с риском заражения клещевым энцефалитом 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72616" y="1489334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образовательной организации по обеспечению безопасности учащихся при проведении полевого мероприятия.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2576945"/>
            <a:ext cx="9499441" cy="38155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учащихся: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Специальные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 (по видам и формам образовательной и воспитательной деятельности с учащимися):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проведении занятий по общей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и специальной физической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подготовке в спортивном зале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проведении занятий по общей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и специальной физической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подготовке на спортивном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стадионе;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проведении занятий по спортивному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ориентированию;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по обеспечению безопасности при проведении занятий на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лыжах;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по обеспечению безопасности во время занятий, соревнований в природной среде с использованием специального оборудования и снаряжения для спортивного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туризма. 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72616" y="1489334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образовательной организации по обеспечению безопасности учащихся при проведении полевого мероприятия.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2576945"/>
            <a:ext cx="9499441" cy="38155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учащихся: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Специальные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 (по видам и формам образовательной и воспитательной деятельности с учащимися):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во время занятий с использованием специального оборудования и снаряжения для спортивного туризма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в спортивном зале и на стадионе;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проведении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полевых однодневных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мероприятий в природной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среде;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проведении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полевых многодневных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мероприятий в природной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среде;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при использовании нагревательных и осветительных приборов на искусственном топливе в условиях природной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среды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72616" y="1489334"/>
            <a:ext cx="8872451" cy="522346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>
                <a:solidFill>
                  <a:srgbClr val="26364F"/>
                </a:solidFill>
                <a:latin typeface="Comic Sans MS" panose="030F0702030302020204" pitchFamily="66" charset="0"/>
              </a:rPr>
              <a:t>Порядок проведения и оформления инструктажа.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2229731"/>
            <a:ext cx="9499441" cy="35309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ПЕРВИЧНЫЙ (ПОВТОРНЫЙ ) ИНСТРУКТАЖ с учащимися:</a:t>
            </a: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Ознакомление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 объединений в очной форме с инструкциями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обеспечению безопасности образовательного процесса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проводится педагогом </a:t>
            </a: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в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период с 01 сентября по 20 сентября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2025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года на первом занятии в учебном году, </a:t>
            </a:r>
            <a:endParaRPr lang="ru-RU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повторное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ознакомление в период с 01 марта по 10 марта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2026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года. </a:t>
            </a:r>
            <a:endParaRPr lang="ru-RU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Инструктажи проводятся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 регистрацией в журнале учета рабочего времени педагога дополнительного образования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.</a:t>
            </a:r>
            <a:endParaRPr lang="ru-RU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358064"/>
            <a:ext cx="8872451" cy="522346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Порядок проведения и оформления инструктажа.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2036619"/>
            <a:ext cx="9499441" cy="44805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ЦЕЛЕВОЙ ИНСТРУКТАЖ с учащимися:</a:t>
            </a:r>
          </a:p>
          <a:p>
            <a:r>
              <a:rPr lang="ru-RU" sz="1700" b="1" dirty="0">
                <a:solidFill>
                  <a:srgbClr val="26364F"/>
                </a:solidFill>
                <a:latin typeface="Comic Sans MS" panose="030F0702030302020204" pitchFamily="66" charset="0"/>
              </a:rPr>
              <a:t>Целевой инструктаж с учащимися </a:t>
            </a:r>
            <a:r>
              <a:rPr lang="ru-RU" sz="17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объединения, </a:t>
            </a:r>
            <a:r>
              <a:rPr lang="ru-RU" sz="17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принимающими участие выездном мероприятии </a:t>
            </a:r>
            <a:r>
              <a:rPr lang="ru-RU" sz="17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проводится </a:t>
            </a:r>
            <a:r>
              <a:rPr lang="ru-RU" sz="17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педагогом, проводящим мероприятие с учащимися на учебном занятии, проводимом непосредственно перед мероприятием или на специальном организационном занятии по подготовке к мероприятию, но не ранее чем за 5 дней и не позднее, чем за 1 день до начала </a:t>
            </a:r>
            <a:r>
              <a:rPr lang="ru-RU" sz="17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мероприятия.</a:t>
            </a:r>
          </a:p>
          <a:p>
            <a:r>
              <a:rPr lang="ru-RU" sz="17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Инструктаж </a:t>
            </a:r>
            <a:r>
              <a:rPr lang="ru-RU" sz="17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должен проводиться со всеми учащимися, которые планируются к участию в мероприятии, при этом итоговый список участников мероприятия может быть меньше списка проинструктированных перед мероприятием.</a:t>
            </a:r>
          </a:p>
          <a:p>
            <a:r>
              <a:rPr lang="ru-RU" sz="17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Документ о проведении инструктажа является неотъемлемой частью приказа </a:t>
            </a:r>
            <a:r>
              <a:rPr lang="ru-RU" sz="17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ОУ </a:t>
            </a:r>
            <a:r>
              <a:rPr lang="ru-RU" sz="17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 проведении выездного мероприятия с учащимися. Без проведения инструктажа группа не допускается к участию в мероприятии! Ведомость составляется в двух экземплярах. Первый экземпляр инструктажа подшивается в «Журнал проведения </a:t>
            </a:r>
            <a:r>
              <a:rPr lang="ru-RU" sz="17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целевых инструктажей с учащимися при проведении выездных мероприятий, </a:t>
            </a:r>
            <a:r>
              <a:rPr lang="ru-RU" sz="17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второй экземпляр подшивается в приказ</a:t>
            </a:r>
            <a:r>
              <a:rPr lang="ru-RU" sz="17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.</a:t>
            </a:r>
            <a:endParaRPr lang="ru-RU" sz="17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5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91666" y="1318895"/>
            <a:ext cx="8872451" cy="794744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Инструкции образовательной организации по обеспечению безопасности учащихся при проведении полевого мероприятия.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076326" y="2238376"/>
            <a:ext cx="10134600" cy="42481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Практическое домашнее задание :</a:t>
            </a:r>
            <a:endParaRPr lang="ru-RU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Подготовить проект инструкции по ОБОП ( для педагогических работников или для учащихся) по обеспечению безопасности учащихся при организации образовательного процесса по выполнению определенного вида деятельности в полевом мероприятии: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Выбрать вид деятельности ( например: заготовка дров, постановка палатки, приготовление пищи на костре, сборка-разборка байдарки и т.п.).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Определить перечень потенциально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опасных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факторов, которые могут воздействовать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на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участников образовательного процесса.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Прописать порядок действий безопасного выполнения задач на учебном практическом занятии: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еред началом занятия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во время занятия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осле завершения занятия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296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72865" y="555342"/>
            <a:ext cx="9839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3491" y="1852872"/>
            <a:ext cx="9351818" cy="367665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36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Спасибо за внимание!</a:t>
            </a:r>
            <a:endParaRPr lang="ru-RU" sz="36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pPr algn="just"/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Петров Олег Александрович</a:t>
            </a:r>
          </a:p>
          <a:p>
            <a:pPr algn="just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заведующий сектором массовых мероприятий и подготовки кадров</a:t>
            </a:r>
          </a:p>
          <a:p>
            <a:pPr algn="just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Городской станции юных туристов ГБНОУ «Балтийский берег»</a:t>
            </a:r>
          </a:p>
          <a:p>
            <a:pPr algn="just"/>
            <a:endParaRPr lang="ru-RU" sz="2000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эл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.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почта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dpo.sutur@balticbereg.ru</a:t>
            </a:r>
          </a:p>
          <a:p>
            <a:pPr algn="just"/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8-921-319-86-50 // </a:t>
            </a:r>
            <a:r>
              <a:rPr lang="ru-RU" sz="2000" b="1" dirty="0" err="1">
                <a:solidFill>
                  <a:srgbClr val="26364F"/>
                </a:solidFill>
                <a:latin typeface="Comic Sans MS" panose="030F0702030302020204" pitchFamily="66" charset="0"/>
              </a:rPr>
              <a:t>WattsApp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/ </a:t>
            </a:r>
            <a:r>
              <a:rPr lang="ru-RU" sz="2000" b="1" dirty="0" err="1">
                <a:solidFill>
                  <a:srgbClr val="26364F"/>
                </a:solidFill>
                <a:latin typeface="Comic Sans MS" panose="030F0702030302020204" pitchFamily="66" charset="0"/>
              </a:rPr>
              <a:t>Telegram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4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3697364"/>
            <a:ext cx="9499441" cy="29891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Согласно п. 2.3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«в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общеобразовательных школах всех типов и наименований учащимся прививают основополагающие знания и умения по вопросам безопасности труда и другим видам деятельности в процессе изучения учебных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дисциплин.</a:t>
            </a: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Обучение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 (в виде инструктажей) правилам безопасности проводится перед началом всех видов деятельности: при трудовой и профессиональной подготовке, организации общественно полезного и производительного труда, а также при проведении экскурсий, походов, спортивных, кружковых занятий и другой внешкольной и внеклассной работы.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0526" y="2321313"/>
            <a:ext cx="11382374" cy="12231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ГОСТ 12.0.004-90. Межгосударственный стандарт. Система стандартов безопасности труда. Организация обучения безопасности труда. Общие положения» (утв. и введен в действие Постановлением Госстандарта СССР от 05.11.1990 N 2797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)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ОТМЕНЕН </a:t>
            </a:r>
            <a:r>
              <a:rPr lang="ru-R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(заменён </a:t>
            </a:r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на ГОСТ </a:t>
            </a:r>
            <a:r>
              <a:rPr lang="ru-R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12.0.004-2015)</a:t>
            </a:r>
            <a:endParaRPr lang="ru-RU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156700" y="6321424"/>
            <a:ext cx="2743200" cy="365125"/>
          </a:xfrm>
        </p:spPr>
        <p:txBody>
          <a:bodyPr/>
          <a:lstStyle/>
          <a:p>
            <a:fld id="{3781C3B6-1970-4B11-AD38-D82DB5F82847}" type="slidenum">
              <a:rPr lang="ru-RU" sz="1600" b="1" smtClean="0"/>
              <a:t>2</a:t>
            </a:fld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3086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43075" y="448869"/>
            <a:ext cx="9839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3937" y="2862708"/>
            <a:ext cx="2639797" cy="26397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36907" y="3582443"/>
            <a:ext cx="5464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mic Sans MS" panose="030F0702030302020204" pitchFamily="66" charset="0"/>
              </a:rPr>
              <a:t>Нормативные документы на сайте 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Городской станции </a:t>
            </a:r>
            <a:r>
              <a:rPr lang="ru-RU" sz="2400" dirty="0">
                <a:latin typeface="Comic Sans MS" panose="030F0702030302020204" pitchFamily="66" charset="0"/>
              </a:rPr>
              <a:t>юных туристов</a:t>
            </a:r>
          </a:p>
          <a:p>
            <a:r>
              <a:rPr lang="ru-RU" sz="2400" dirty="0">
                <a:latin typeface="Comic Sans MS" panose="030F0702030302020204" pitchFamily="66" charset="0"/>
              </a:rPr>
              <a:t>ГБНОУ «Балтийский берег»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3" y="3861861"/>
            <a:ext cx="9499441" cy="277011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Раздел 5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"Обучение подрастающего поколения безопасности труда, поведения и учебы в ходе учебно-воспитательного процесса и учебных занятий"</a:t>
            </a:r>
            <a:endParaRPr lang="ru-RU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. 5.1 обучение безопасности труда и безопасности других видов деятельности, включая поведение и учебу, организуется и проводится на всех стадиях образования в образовательных организациях с целью формирования у подрастающего поколения сознательного и ответственного отношения к вопросам личной безопасности и безопасности окружающих в процессе трудовой и производственной деятельности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0526" y="2321313"/>
            <a:ext cx="11382374" cy="13760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ГОСТ 12.0.004-2015 "Система стандартов безопасности труда. Организация обучения безопасности труда. Общие положения"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Прекратил </a:t>
            </a:r>
            <a:r>
              <a:rPr lang="ru-R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действие на </a:t>
            </a:r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срок до 1 сентября 2026 г. </a:t>
            </a:r>
            <a:endParaRPr lang="ru-RU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Приказ </a:t>
            </a:r>
            <a:r>
              <a:rPr lang="ru-RU" sz="2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Росстандарта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от 06.06.2023 N 362-СТ)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20200" y="6266847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3781C3B6-1970-4B11-AD38-D82DB5F82847}" type="slidenum">
              <a:rPr lang="ru-RU" sz="1600" b="1"/>
              <a:pPr/>
              <a:t>3</a:t>
            </a:fld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17499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3" y="3861862"/>
            <a:ext cx="9499441" cy="23008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400"/>
              </a:spcAft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п.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3.2 «Занятия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 обучающимися по вопросам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безопасности»:</a:t>
            </a:r>
          </a:p>
          <a:p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Обучение вопросам безопасности труда проводится в виде инструктажей перед началом всех видов учебной деятельности: при трудовой и профессиональной подготовке, организации общественно полезного и производительного труда, а также при проведении экскурсий, походов, спортивных, кружковых занятий и другой внешкольной и внеклассной работы.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0526" y="2321313"/>
            <a:ext cx="11382374" cy="13760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письмо Минпросвещения России от 27.11.2019 N </a:t>
            </a:r>
            <a: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12-688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Примерное положение о системе управления охраной труда в образовательной организации дополнительного образования</a:t>
            </a:r>
            <a:endParaRPr lang="ru-RU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0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3" y="3861861"/>
            <a:ext cx="9499441" cy="23293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400"/>
              </a:spcAft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п.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3.2 «Занятия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 обучающимися по вопросам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безопасности»:</a:t>
            </a:r>
          </a:p>
          <a:p>
            <a:pPr>
              <a:spcAft>
                <a:spcPts val="400"/>
              </a:spcAft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Обучение детей и подростков правилам безопасного поведения и техники безопасности во время пребывания на занятиях или проведения различных мероприятий во всех внешкольных учреждениях проводится в виде инструктажей, а также в виде </a:t>
            </a:r>
            <a:r>
              <a:rPr lang="ru-RU" sz="2400" b="1" dirty="0">
                <a:solidFill>
                  <a:srgbClr val="26364F"/>
                </a:solidFill>
                <a:latin typeface="Comic Sans MS" panose="030F0702030302020204" pitchFamily="66" charset="0"/>
              </a:rPr>
              <a:t>специальных занятий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при потребности практической деятельности обучающихся в особых знаниях и навыках по безопасности труда.</a:t>
            </a:r>
            <a:endParaRPr lang="ru-RU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0526" y="2321313"/>
            <a:ext cx="11382374" cy="13760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письмо Минпросвещения России от 27.11.2019 N </a:t>
            </a:r>
            <a: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12-688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Примерное положение о системе управления охраной труда в образовательной организации дополнительного образования</a:t>
            </a:r>
            <a:endParaRPr lang="ru-RU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3343729"/>
            <a:ext cx="9499441" cy="31427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Статья 28. Компетенция, права, обязанности и ответственность образовательной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организации.</a:t>
            </a:r>
          </a:p>
          <a:p>
            <a:endParaRPr lang="ru-RU" sz="900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ункт 6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. Образовательная организация обязана осуществлять свою деятельность в соответствии с законодательством об образовании, в том числе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:</a:t>
            </a:r>
          </a:p>
          <a:p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2) </a:t>
            </a:r>
            <a:r>
              <a:rPr lang="ru-RU" sz="2400" b="1" dirty="0">
                <a:solidFill>
                  <a:srgbClr val="26364F"/>
                </a:solidFill>
                <a:latin typeface="Comic Sans MS" panose="030F0702030302020204" pitchFamily="66" charset="0"/>
              </a:rPr>
              <a:t>создавать безопасные условия обучения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, в том числе при проведении практической подготовки обучающихся, а также безопасные условия воспитания обучающихся, присмотра и ухода за обучающимися, их содержания в соответствии с установленными нормами, обеспечивающими жизнь и здоровье обучающихся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90875" y="2321314"/>
            <a:ext cx="6541250" cy="8695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Федеральный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закон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от 29.12.2012 №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273-ФЗ</a:t>
            </a:r>
          </a:p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«Об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образовании в Российской Федерации»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0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3343729"/>
            <a:ext cx="9499441" cy="330472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Статья 41. Охрана здоровья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обучающихся.</a:t>
            </a:r>
          </a:p>
          <a:p>
            <a:endParaRPr lang="ru-RU" sz="9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ункт 1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. Охрана здоровья обучающихся включает в себя:</a:t>
            </a:r>
            <a:endParaRPr lang="ru-RU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4) пропаганду и обучение навыкам здорового образа жизни, требованиям охраны труда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;</a:t>
            </a:r>
          </a:p>
          <a:p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5) организацию и создание условий для профилактики заболеваний и оздоровления обучающихся, для занятия ими физической культурой и спортом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;</a:t>
            </a:r>
          </a:p>
          <a:p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6) прохождение обучающимися в соответствии с законодательством Российской Федерации медицинских осмотров, в том числе профилактических медицинских осмотров, в связи с занятиями физической культурой и спортом, и диспансеризации;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90875" y="2321314"/>
            <a:ext cx="6541250" cy="8695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Федеральный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закон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от 29.12.2012 №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273-ФЗ</a:t>
            </a:r>
          </a:p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«Об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образовании в Российской Федерации»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3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lvl="0" algn="ctr"/>
            <a:r>
              <a:rPr lang="ru-RU" b="1" dirty="0">
                <a:solidFill>
                  <a:srgbClr val="ED7D31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rgbClr val="ED7D31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rgbClr val="ED7D3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3343729"/>
            <a:ext cx="9499441" cy="330472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Статья 41. Охрана здоровья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обучающихся.</a:t>
            </a:r>
          </a:p>
          <a:p>
            <a:endParaRPr lang="ru-RU" sz="9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pPr>
              <a:spcAft>
                <a:spcPts val="500"/>
              </a:spcAft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п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ункт 1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. Охрана здоровья обучающихся включает в себя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spcAft>
                <a:spcPts val="300"/>
              </a:spcAft>
            </a:pP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8) обеспечение безопасности обучающихся во время пребывания в организации, осуществляющей образовательную деятельность;</a:t>
            </a:r>
          </a:p>
          <a:p>
            <a:pPr>
              <a:spcAft>
                <a:spcPts val="300"/>
              </a:spcAft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9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) профилактику несчастных случаев с обучающимися во время пребывания в организации, осуществляющей образовательную деятельность;</a:t>
            </a:r>
          </a:p>
          <a:p>
            <a:pPr>
              <a:spcAft>
                <a:spcPts val="300"/>
              </a:spcAft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10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) проведение санитарно-противоэпидемических и профилактических мероприятий;</a:t>
            </a:r>
          </a:p>
          <a:p>
            <a:pPr>
              <a:spcAft>
                <a:spcPts val="300"/>
              </a:spcAft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11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) обучение педагогических работников навыкам оказания первой помощи.</a:t>
            </a:r>
            <a:endParaRPr lang="ru-RU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90875" y="2321314"/>
            <a:ext cx="6541250" cy="8695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Федеральный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закон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от 29.12.2012 №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273-ФЗ</a:t>
            </a:r>
          </a:p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«Об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образовании в Российской Федерации»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-certificado-10.png (1101×7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36729" y="1298899"/>
            <a:ext cx="8872451" cy="869560"/>
          </a:xfrm>
          <a:prstGeom prst="roundRect">
            <a:avLst/>
          </a:prstGeom>
          <a:solidFill>
            <a:srgbClr val="BBD7D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Нормативные требования к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образовательной организации по обеспечению безопасности 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учащихся. </a:t>
            </a:r>
            <a:endParaRPr lang="ru-RU" sz="20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2864" y="347953"/>
            <a:ext cx="9940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Городская станция юных туристов ГБНОУ «Балтийский берег»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Региональный центр детско-юношеского туризма в </a:t>
            </a:r>
            <a:r>
              <a:rPr lang="ru-RU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Санкт-Петербурге</a:t>
            </a:r>
            <a:endParaRPr lang="ru-RU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7" y="145296"/>
            <a:ext cx="1200951" cy="124620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23235" y="3343729"/>
            <a:ext cx="9499441" cy="330472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Статья 41. Охрана здоровья </a:t>
            </a: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обучающихся.</a:t>
            </a:r>
          </a:p>
          <a:p>
            <a:endParaRPr lang="ru-RU" sz="900" b="1" dirty="0">
              <a:solidFill>
                <a:srgbClr val="26364F"/>
              </a:solidFill>
              <a:latin typeface="Comic Sans MS" panose="030F0702030302020204" pitchFamily="66" charset="0"/>
            </a:endParaRPr>
          </a:p>
          <a:p>
            <a:pPr>
              <a:spcAft>
                <a:spcPts val="500"/>
              </a:spcAft>
            </a:pPr>
            <a:r>
              <a:rPr lang="ru-RU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пункт </a:t>
            </a:r>
            <a:r>
              <a:rPr lang="ru-RU" b="1" dirty="0">
                <a:solidFill>
                  <a:srgbClr val="26364F"/>
                </a:solidFill>
                <a:latin typeface="Comic Sans MS" panose="030F0702030302020204" pitchFamily="66" charset="0"/>
              </a:rPr>
              <a:t>2. Организация охраны здоровья обучающихся (за исключением оказания первичной медико-санитарной помощи, прохождения медицинских осмотров и диспансеризации) в организациях, осуществляющих образовательную деятельность, осуществляется этими организациями. Организация, осуществляющая образовательную деятельность, обеспечивает организацию оказания первой помощи обучающимся в период их пребывания в этой организации. Первую помощь вправе оказывать в соответствии с законодательством Российской Федерации в сфере охраны здоровья педагогические работники и иные лица при наличии соответствующих подготовки и (или) навыков.</a:t>
            </a:r>
            <a:endParaRPr lang="ru-RU" b="1" dirty="0" smtClean="0">
              <a:solidFill>
                <a:srgbClr val="26364F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90875" y="2321314"/>
            <a:ext cx="6541250" cy="8695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Федеральный закона от 29.12.2012 №</a:t>
            </a:r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273-ФЗ</a:t>
            </a:r>
          </a:p>
          <a:p>
            <a:pPr algn="ctr"/>
            <a:r>
              <a:rPr lang="ru-RU" sz="2000" b="1" dirty="0" smtClean="0">
                <a:solidFill>
                  <a:srgbClr val="26364F"/>
                </a:solidFill>
                <a:latin typeface="Comic Sans MS" panose="030F0702030302020204" pitchFamily="66" charset="0"/>
              </a:rPr>
              <a:t>«Об </a:t>
            </a:r>
            <a:r>
              <a:rPr lang="ru-RU" sz="2000" b="1" dirty="0">
                <a:solidFill>
                  <a:srgbClr val="26364F"/>
                </a:solidFill>
                <a:latin typeface="Comic Sans MS" panose="030F0702030302020204" pitchFamily="66" charset="0"/>
              </a:rPr>
              <a:t>образовании в Российской Федерации»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C3B6-1970-4B11-AD38-D82DB5F8284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2118</Words>
  <Application>Microsoft Office PowerPoint</Application>
  <PresentationFormat>Произвольный</PresentationFormat>
  <Paragraphs>196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User</cp:lastModifiedBy>
  <cp:revision>120</cp:revision>
  <dcterms:created xsi:type="dcterms:W3CDTF">2021-11-08T14:24:24Z</dcterms:created>
  <dcterms:modified xsi:type="dcterms:W3CDTF">2025-04-07T12:06:31Z</dcterms:modified>
</cp:coreProperties>
</file>