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328" r:id="rId3"/>
    <p:sldId id="329" r:id="rId4"/>
    <p:sldId id="330" r:id="rId5"/>
    <p:sldId id="331" r:id="rId6"/>
    <p:sldId id="317" r:id="rId7"/>
    <p:sldId id="325" r:id="rId8"/>
    <p:sldId id="326" r:id="rId9"/>
    <p:sldId id="327" r:id="rId10"/>
    <p:sldId id="332" r:id="rId11"/>
    <p:sldId id="321" r:id="rId12"/>
    <p:sldId id="324" r:id="rId13"/>
    <p:sldId id="318" r:id="rId14"/>
    <p:sldId id="319" r:id="rId15"/>
    <p:sldId id="320" r:id="rId16"/>
    <p:sldId id="322" r:id="rId17"/>
    <p:sldId id="323" r:id="rId18"/>
    <p:sldId id="316" r:id="rId19"/>
    <p:sldId id="310" r:id="rId20"/>
    <p:sldId id="309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27DFAE8-4DFB-48BA-85AA-4E0DAF713FA9}">
          <p14:sldIdLst>
            <p14:sldId id="256"/>
            <p14:sldId id="328"/>
            <p14:sldId id="329"/>
            <p14:sldId id="330"/>
            <p14:sldId id="331"/>
            <p14:sldId id="317"/>
            <p14:sldId id="325"/>
            <p14:sldId id="326"/>
            <p14:sldId id="327"/>
            <p14:sldId id="332"/>
            <p14:sldId id="321"/>
            <p14:sldId id="324"/>
            <p14:sldId id="318"/>
            <p14:sldId id="319"/>
            <p14:sldId id="320"/>
            <p14:sldId id="322"/>
            <p14:sldId id="323"/>
          </p14:sldIdLst>
        </p14:section>
        <p14:section name="Раздел без заголовка" id="{ABAFFB1D-FA4A-4428-826B-F94130ACFD40}">
          <p14:sldIdLst>
            <p14:sldId id="316"/>
            <p14:sldId id="310"/>
            <p14:sldId id="309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D7DB"/>
    <a:srgbClr val="326791"/>
    <a:srgbClr val="BDC1CC"/>
    <a:srgbClr val="F5F5F5"/>
    <a:srgbClr val="BDC1CA"/>
    <a:srgbClr val="26364F"/>
    <a:srgbClr val="94C1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-282" y="-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BECC05-A417-44CA-9DA6-91BE2D6950CD}" type="datetimeFigureOut">
              <a:rPr lang="ru-RU" smtClean="0"/>
              <a:t>07.04.2025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1A6924-473B-4884-8A24-A516195482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1675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FA702-BC2F-44B9-BB2F-F90E86F6666A}" type="datetime1">
              <a:rPr lang="ru-RU" smtClean="0"/>
              <a:t>07.04.2025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C3B6-1970-4B11-AD38-D82DB5F828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859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FB249-6DD6-497F-ABC9-195902119F6D}" type="datetime1">
              <a:rPr lang="ru-RU" smtClean="0"/>
              <a:t>07.04.2025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C3B6-1970-4B11-AD38-D82DB5F828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761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4F6A-5B5C-44E3-867F-88C393DBE131}" type="datetime1">
              <a:rPr lang="ru-RU" smtClean="0"/>
              <a:t>07.04.2025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C3B6-1970-4B11-AD38-D82DB5F828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6187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28EB1-E0AB-4603-BDA7-126A2DA52BAE}" type="datetime1">
              <a:rPr lang="ru-RU" smtClean="0"/>
              <a:t>07.04.2025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C3B6-1970-4B11-AD38-D82DB5F828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6677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710FD-4142-4B91-AFCB-FB513D3B2CAA}" type="datetime1">
              <a:rPr lang="ru-RU" smtClean="0"/>
              <a:t>07.04.2025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C3B6-1970-4B11-AD38-D82DB5F828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6245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2FCCE-5D95-4BF1-BDCA-C439FFC6D040}" type="datetime1">
              <a:rPr lang="ru-RU" smtClean="0"/>
              <a:t>07.04.2025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C3B6-1970-4B11-AD38-D82DB5F828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08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5DB30-EA63-46E5-8E5F-F347135B3440}" type="datetime1">
              <a:rPr lang="ru-RU" smtClean="0"/>
              <a:t>07.04.2025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C3B6-1970-4B11-AD38-D82DB5F828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9186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0E668-F7B7-482B-B510-8B6A75FD708E}" type="datetime1">
              <a:rPr lang="ru-RU" smtClean="0"/>
              <a:t>07.04.2025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C3B6-1970-4B11-AD38-D82DB5F828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7561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FFF52-503A-4809-9DC5-9122EA792A83}" type="datetime1">
              <a:rPr lang="ru-RU" smtClean="0"/>
              <a:t>07.04.2025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C3B6-1970-4B11-AD38-D82DB5F828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842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C1D7D-98C9-4B04-BCF3-76DAE910A76F}" type="datetime1">
              <a:rPr lang="ru-RU" smtClean="0"/>
              <a:t>07.04.2025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C3B6-1970-4B11-AD38-D82DB5F828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5090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7E1D2-A17B-4876-9F14-A05C7B8C21BB}" type="datetime1">
              <a:rPr lang="ru-RU" smtClean="0"/>
              <a:t>07.04.2025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C3B6-1970-4B11-AD38-D82DB5F828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4336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61E1A-5D8A-4FAC-A77D-B1ED15B8C80A}" type="datetime1">
              <a:rPr lang="ru-RU" smtClean="0"/>
              <a:t>07.04.2025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1C3B6-1970-4B11-AD38-D82DB5F828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9598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ondo-certificado-10.png (1101×751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1772616" y="1491255"/>
            <a:ext cx="8872451" cy="1184625"/>
          </a:xfrm>
          <a:prstGeom prst="roundRect">
            <a:avLst/>
          </a:prstGeom>
          <a:solidFill>
            <a:srgbClr val="BBD7DB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6364F"/>
                </a:solidFill>
                <a:latin typeface="Comic Sans MS" panose="030F0702030302020204" pitchFamily="66" charset="0"/>
              </a:rPr>
              <a:t>Инструкции образовательной организации по обеспечению безопасности учащихся при проведении полевого мероприятия. Порядок проведения и оформления инструктажа.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672864" y="347953"/>
            <a:ext cx="99400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Городская станция юных туристов ГБНОУ «</a:t>
            </a:r>
            <a:r>
              <a:rPr lang="ru-RU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Б</a:t>
            </a:r>
            <a:r>
              <a:rPr lang="ru-RU" b="1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алтийский берег»</a:t>
            </a:r>
          </a:p>
          <a:p>
            <a:pPr algn="ctr"/>
            <a:r>
              <a:rPr lang="ru-RU" b="1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Региональный центр детско-юношеского туризма в Санкт-Петербурге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957" y="145296"/>
            <a:ext cx="1200951" cy="1246204"/>
          </a:xfrm>
          <a:prstGeom prst="rect">
            <a:avLst/>
          </a:prstGeom>
        </p:spPr>
      </p:pic>
      <p:sp>
        <p:nvSpPr>
          <p:cNvPr id="7" name="Скругленный прямоугольник 6"/>
          <p:cNvSpPr/>
          <p:nvPr/>
        </p:nvSpPr>
        <p:spPr>
          <a:xfrm>
            <a:off x="1523235" y="3000895"/>
            <a:ext cx="9499441" cy="312558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>
                <a:solidFill>
                  <a:srgbClr val="26364F"/>
                </a:solidFill>
                <a:latin typeface="Comic Sans MS" panose="030F0702030302020204" pitchFamily="66" charset="0"/>
              </a:rPr>
              <a:t>Инструкции образовательной </a:t>
            </a:r>
            <a:r>
              <a:rPr lang="ru-RU" sz="2400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организации:</a:t>
            </a:r>
          </a:p>
          <a:p>
            <a:endParaRPr lang="ru-RU" sz="800" b="1" dirty="0" smtClean="0">
              <a:solidFill>
                <a:srgbClr val="26364F"/>
              </a:solidFill>
              <a:latin typeface="Comic Sans MS" panose="030F0702030302020204" pitchFamily="66" charset="0"/>
            </a:endParaRPr>
          </a:p>
          <a:p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-</a:t>
            </a:r>
            <a:r>
              <a:rPr lang="ru-RU" sz="2000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по охране </a:t>
            </a:r>
            <a:r>
              <a:rPr lang="ru-RU" sz="2000" b="1" dirty="0">
                <a:solidFill>
                  <a:srgbClr val="26364F"/>
                </a:solidFill>
                <a:latin typeface="Comic Sans MS" panose="030F0702030302020204" pitchFamily="66" charset="0"/>
              </a:rPr>
              <a:t>труда </a:t>
            </a:r>
            <a:r>
              <a:rPr lang="ru-RU" sz="2000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для работников и командированного персонала</a:t>
            </a:r>
          </a:p>
          <a:p>
            <a:r>
              <a:rPr lang="ru-RU" sz="2000" b="1" dirty="0">
                <a:solidFill>
                  <a:srgbClr val="26364F"/>
                </a:solidFill>
                <a:latin typeface="Comic Sans MS" panose="030F0702030302020204" pitchFamily="66" charset="0"/>
              </a:rPr>
              <a:t>(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разрабатываются 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для профессии, должности, специальности согласно штатному расписанию или вида выполняемой 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работы)</a:t>
            </a:r>
          </a:p>
          <a:p>
            <a:pPr marL="285750" indent="-285750">
              <a:buFontTx/>
              <a:buChar char="-"/>
            </a:pPr>
            <a:r>
              <a:rPr lang="ru-RU" sz="2000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по </a:t>
            </a:r>
            <a:r>
              <a:rPr lang="ru-RU" sz="2000" b="1" dirty="0">
                <a:solidFill>
                  <a:srgbClr val="26364F"/>
                </a:solidFill>
                <a:latin typeface="Comic Sans MS" panose="030F0702030302020204" pitchFamily="66" charset="0"/>
              </a:rPr>
              <a:t>обеспечению безопасности </a:t>
            </a:r>
            <a:r>
              <a:rPr lang="ru-RU" sz="2000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учащихся</a:t>
            </a:r>
          </a:p>
          <a:p>
            <a:r>
              <a:rPr lang="ru-RU" sz="2000" b="1" dirty="0">
                <a:solidFill>
                  <a:srgbClr val="26364F"/>
                </a:solidFill>
                <a:latin typeface="Comic Sans MS" panose="030F0702030302020204" pitchFamily="66" charset="0"/>
              </a:rPr>
              <a:t>(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разрабатываются 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для 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педагогических работников и учащихся по видам образовательной деятельности, формам проведения занятий, с учетом мест проведения занятий и потенциально опасных угроз и факторов сопутствующих виду образовательной деятельности учащихся. ) </a:t>
            </a:r>
            <a:endParaRPr lang="ru-RU" b="1" dirty="0">
              <a:solidFill>
                <a:srgbClr val="26364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03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ondo-certificado-10.png (1101×751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1836729" y="1298899"/>
            <a:ext cx="8872451" cy="869560"/>
          </a:xfrm>
          <a:prstGeom prst="roundRect">
            <a:avLst/>
          </a:prstGeom>
          <a:solidFill>
            <a:srgbClr val="BBD7DB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Нормативные требования к </a:t>
            </a:r>
            <a:r>
              <a:rPr lang="ru-RU" sz="2000" b="1" dirty="0">
                <a:solidFill>
                  <a:srgbClr val="26364F"/>
                </a:solidFill>
                <a:latin typeface="Comic Sans MS" panose="030F0702030302020204" pitchFamily="66" charset="0"/>
              </a:rPr>
              <a:t>образовательной организации по обеспечению безопасности </a:t>
            </a:r>
            <a:r>
              <a:rPr lang="ru-RU" sz="2000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учащихся. </a:t>
            </a:r>
            <a:endParaRPr lang="ru-RU" sz="2000" b="1" dirty="0">
              <a:solidFill>
                <a:srgbClr val="26364F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72864" y="347953"/>
            <a:ext cx="99400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>
                <a:solidFill>
                  <a:srgbClr val="ED7D31"/>
                </a:solidFill>
                <a:latin typeface="Comic Sans MS" panose="030F0702030302020204" pitchFamily="66" charset="0"/>
              </a:rPr>
              <a:t>Городская станция юных туристов ГБНОУ «Балтийский берег»</a:t>
            </a:r>
          </a:p>
          <a:p>
            <a:pPr lvl="0" algn="ctr"/>
            <a:r>
              <a:rPr lang="ru-RU" b="1" dirty="0">
                <a:solidFill>
                  <a:srgbClr val="ED7D31"/>
                </a:solidFill>
                <a:latin typeface="Comic Sans MS" panose="030F0702030302020204" pitchFamily="66" charset="0"/>
              </a:rPr>
              <a:t>Региональный центр детско-юношеского туризма в </a:t>
            </a:r>
            <a:r>
              <a:rPr lang="ru-RU" b="1" dirty="0" smtClean="0">
                <a:solidFill>
                  <a:srgbClr val="ED7D31"/>
                </a:solidFill>
                <a:latin typeface="Comic Sans MS" panose="030F0702030302020204" pitchFamily="66" charset="0"/>
              </a:rPr>
              <a:t>Санкт-Петербурге</a:t>
            </a:r>
            <a:endParaRPr lang="ru-RU" b="1" dirty="0">
              <a:solidFill>
                <a:srgbClr val="ED7D3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957" y="145296"/>
            <a:ext cx="1200951" cy="1246204"/>
          </a:xfrm>
          <a:prstGeom prst="rect">
            <a:avLst/>
          </a:prstGeom>
        </p:spPr>
      </p:pic>
      <p:sp>
        <p:nvSpPr>
          <p:cNvPr id="7" name="Скругленный прямоугольник 6"/>
          <p:cNvSpPr/>
          <p:nvPr/>
        </p:nvSpPr>
        <p:spPr>
          <a:xfrm>
            <a:off x="1523235" y="3905251"/>
            <a:ext cx="9499441" cy="21336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ЭТО главный 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документ регламентирующий 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данную работу 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на уровне 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ОУ</a:t>
            </a:r>
          </a:p>
          <a:p>
            <a:endParaRPr lang="ru-RU" b="1" dirty="0" smtClean="0">
              <a:solidFill>
                <a:srgbClr val="26364F"/>
              </a:solidFill>
              <a:latin typeface="Comic Sans MS" panose="030F0702030302020204" pitchFamily="66" charset="0"/>
            </a:endParaRPr>
          </a:p>
          <a:p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Раньше 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типовые инструкции разрабатывало </a:t>
            </a:r>
            <a:r>
              <a:rPr lang="ru-RU" b="1" dirty="0" err="1">
                <a:solidFill>
                  <a:srgbClr val="26364F"/>
                </a:solidFill>
                <a:latin typeface="Comic Sans MS" panose="030F0702030302020204" pitchFamily="66" charset="0"/>
              </a:rPr>
              <a:t>Минобр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 и </a:t>
            </a:r>
            <a:r>
              <a:rPr lang="ru-RU" b="1" dirty="0" err="1" smtClean="0">
                <a:solidFill>
                  <a:srgbClr val="26364F"/>
                </a:solidFill>
                <a:latin typeface="Comic Sans MS" panose="030F0702030302020204" pitchFamily="66" charset="0"/>
              </a:rPr>
              <a:t>регональные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 КО 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и (последние под редакцией </a:t>
            </a:r>
            <a:r>
              <a:rPr lang="ru-RU" b="1" dirty="0" err="1">
                <a:solidFill>
                  <a:srgbClr val="26364F"/>
                </a:solidFill>
                <a:latin typeface="Comic Sans MS" panose="030F0702030302020204" pitchFamily="66" charset="0"/>
              </a:rPr>
              <a:t>Недоступова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 в 90-е годы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).</a:t>
            </a:r>
          </a:p>
          <a:p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Сейчас 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это проблема 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и зона ответственности только 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самого 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образовательного учреждения!!!!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523235" y="2321314"/>
            <a:ext cx="9499441" cy="146963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6364F"/>
                </a:solidFill>
                <a:latin typeface="Comic Sans MS" panose="030F0702030302020204" pitchFamily="66" charset="0"/>
              </a:rPr>
              <a:t>Положение о порядке проведения обучения и инструктирования педагогических работников и учащихся по вопросам обеспечения безопасности организации образовательного </a:t>
            </a:r>
            <a:r>
              <a:rPr lang="ru-RU" sz="2000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процесса</a:t>
            </a:r>
          </a:p>
          <a:p>
            <a:pPr algn="ctr"/>
            <a:r>
              <a:rPr lang="ru-RU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(утверждается  приказом </a:t>
            </a:r>
            <a:r>
              <a:rPr lang="ru-RU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образовательного учреждения)</a:t>
            </a:r>
            <a:endParaRPr lang="ru-RU" sz="2000" b="1" dirty="0">
              <a:solidFill>
                <a:srgbClr val="26364F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C3B6-1970-4B11-AD38-D82DB5F82847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ondo-certificado-10.png (1101×751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1772616" y="1489334"/>
            <a:ext cx="8872451" cy="869560"/>
          </a:xfrm>
          <a:prstGeom prst="roundRect">
            <a:avLst/>
          </a:prstGeom>
          <a:solidFill>
            <a:srgbClr val="BBD7DB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6364F"/>
                </a:solidFill>
                <a:latin typeface="Comic Sans MS" panose="030F0702030302020204" pitchFamily="66" charset="0"/>
              </a:rPr>
              <a:t>Инструкции образовательной организации по обеспечению безопасности учащихся при проведении полевого мероприятия.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672864" y="347953"/>
            <a:ext cx="99400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Городская станция юных туристов ГБНОУ «Балтийский берег»</a:t>
            </a:r>
          </a:p>
          <a:p>
            <a:pPr algn="ctr"/>
            <a:r>
              <a:rPr lang="ru-RU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Региональный центр детско-юношеского туризма в </a:t>
            </a:r>
            <a:r>
              <a:rPr lang="ru-RU" b="1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Санкт-Петербурге</a:t>
            </a:r>
            <a:endParaRPr lang="ru-RU" b="1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957" y="145296"/>
            <a:ext cx="1200951" cy="1246204"/>
          </a:xfrm>
          <a:prstGeom prst="rect">
            <a:avLst/>
          </a:prstGeom>
        </p:spPr>
      </p:pic>
      <p:sp>
        <p:nvSpPr>
          <p:cNvPr id="7" name="Скругленный прямоугольник 6"/>
          <p:cNvSpPr/>
          <p:nvPr/>
        </p:nvSpPr>
        <p:spPr>
          <a:xfrm>
            <a:off x="1523235" y="2576945"/>
            <a:ext cx="9499441" cy="330950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ПОЛОЖЕНИЕ 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о порядке проведения обучения и инструктирования педагогических работников и учащихся по вопросам обеспечения безопасности организации образовательного 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процесса определяет:</a:t>
            </a:r>
          </a:p>
          <a:p>
            <a:endParaRPr lang="ru-RU" sz="600" b="1" dirty="0" smtClean="0">
              <a:solidFill>
                <a:srgbClr val="26364F"/>
              </a:solidFill>
              <a:latin typeface="Comic Sans MS" panose="030F0702030302020204" pitchFamily="66" charset="0"/>
            </a:endParaRPr>
          </a:p>
          <a:p>
            <a:pPr marL="285750" indent="-285750">
              <a:buFontTx/>
              <a:buChar char="-"/>
            </a:pP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структуру и содержание инструкции по ОБОП;</a:t>
            </a:r>
          </a:p>
          <a:p>
            <a:pPr marL="285750" indent="-285750">
              <a:buFontTx/>
              <a:buChar char="-"/>
            </a:pP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порядок 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разработки, утверждения в введения и отмены  действия инструкций, сроки действия и порядок их пересмотра;</a:t>
            </a:r>
          </a:p>
          <a:p>
            <a:pPr marL="285750" indent="-285750">
              <a:buFontTx/>
              <a:buChar char="-"/>
            </a:pP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виды (формы) и периодичность проведения инструктажей с педагогическими работниками и учащимися по ОБОП;</a:t>
            </a:r>
          </a:p>
          <a:p>
            <a:pPr marL="285750" indent="-285750">
              <a:buFontTx/>
              <a:buChar char="-"/>
            </a:pP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п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орядок регистрации проведения инструктажа по ОБОП.</a:t>
            </a:r>
            <a:endParaRPr lang="ru-RU" b="1" dirty="0">
              <a:solidFill>
                <a:srgbClr val="26364F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C3B6-1970-4B11-AD38-D82DB5F82847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874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ondo-certificado-10.png (1101×751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1772616" y="1489334"/>
            <a:ext cx="8872451" cy="869560"/>
          </a:xfrm>
          <a:prstGeom prst="roundRect">
            <a:avLst/>
          </a:prstGeom>
          <a:solidFill>
            <a:srgbClr val="BBD7DB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6364F"/>
                </a:solidFill>
                <a:latin typeface="Comic Sans MS" panose="030F0702030302020204" pitchFamily="66" charset="0"/>
              </a:rPr>
              <a:t>Инструкции образовательной организации по обеспечению безопасности учащихся при проведении полевого мероприятия.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672864" y="347953"/>
            <a:ext cx="99400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>
                <a:solidFill>
                  <a:srgbClr val="ED7D31"/>
                </a:solidFill>
                <a:latin typeface="Comic Sans MS" panose="030F0702030302020204" pitchFamily="66" charset="0"/>
              </a:rPr>
              <a:t>Городская станция юных туристов ГБНОУ «Балтийский берег»</a:t>
            </a:r>
          </a:p>
          <a:p>
            <a:pPr lvl="0" algn="ctr"/>
            <a:r>
              <a:rPr lang="ru-RU" b="1" dirty="0">
                <a:solidFill>
                  <a:srgbClr val="ED7D31"/>
                </a:solidFill>
                <a:latin typeface="Comic Sans MS" panose="030F0702030302020204" pitchFamily="66" charset="0"/>
              </a:rPr>
              <a:t>Региональный центр детско-юношеского туризма в </a:t>
            </a:r>
            <a:r>
              <a:rPr lang="ru-RU" b="1" dirty="0" smtClean="0">
                <a:solidFill>
                  <a:srgbClr val="ED7D31"/>
                </a:solidFill>
                <a:latin typeface="Comic Sans MS" panose="030F0702030302020204" pitchFamily="66" charset="0"/>
              </a:rPr>
              <a:t>Санкт-Петербурге</a:t>
            </a:r>
            <a:endParaRPr lang="ru-RU" b="1" dirty="0">
              <a:solidFill>
                <a:srgbClr val="ED7D3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957" y="145296"/>
            <a:ext cx="1200951" cy="1246204"/>
          </a:xfrm>
          <a:prstGeom prst="rect">
            <a:avLst/>
          </a:prstGeom>
        </p:spPr>
      </p:pic>
      <p:sp>
        <p:nvSpPr>
          <p:cNvPr id="7" name="Скругленный прямоугольник 6"/>
          <p:cNvSpPr/>
          <p:nvPr/>
        </p:nvSpPr>
        <p:spPr>
          <a:xfrm>
            <a:off x="1523235" y="2576945"/>
            <a:ext cx="9499441" cy="381554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srgbClr val="26364F"/>
                </a:solidFill>
                <a:latin typeface="Comic Sans MS" panose="030F0702030302020204" pitchFamily="66" charset="0"/>
              </a:rPr>
              <a:t>Инструкции по обеспечению безопасности </a:t>
            </a:r>
            <a:r>
              <a:rPr lang="ru-RU" sz="2000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учащихся:</a:t>
            </a:r>
          </a:p>
          <a:p>
            <a:r>
              <a:rPr lang="ru-RU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Общие</a:t>
            </a:r>
            <a:r>
              <a:rPr lang="ru-RU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(для всех учащихся ОУ):</a:t>
            </a:r>
          </a:p>
          <a:p>
            <a:pPr marL="285750" indent="-285750">
              <a:buFontTx/>
              <a:buChar char="-"/>
            </a:pP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по 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обеспечению безопасности образовательного процесса при проведении занятий с учащимися в учебном 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кабинете;</a:t>
            </a:r>
          </a:p>
          <a:p>
            <a:pPr marL="285750" indent="-285750">
              <a:buFontTx/>
              <a:buChar char="-"/>
            </a:pP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по 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предупреждению дорожно-транспортного травматизма при 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организации 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мероприятий, связанных с прохождением учащихся по улицам и 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дорогам;</a:t>
            </a:r>
          </a:p>
          <a:p>
            <a:pPr marL="285750" indent="-285750">
              <a:buFontTx/>
              <a:buChar char="-"/>
            </a:pP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по 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обеспечению безопасности при перевозке учащихся общественным пассажирским 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транспортом;</a:t>
            </a:r>
          </a:p>
          <a:p>
            <a:pPr marL="285750" indent="-285750">
              <a:buFontTx/>
              <a:buChar char="-"/>
            </a:pP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по 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обеспечению безопасности при перевозке учащихся железнодорожным 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транспортом;</a:t>
            </a:r>
          </a:p>
          <a:p>
            <a:pPr marL="285750" indent="-285750">
              <a:buFontTx/>
              <a:buChar char="-"/>
            </a:pP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по 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обеспечению безопасности при перевозке учащихся заказным автобусом 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C3B6-1970-4B11-AD38-D82DB5F82847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225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ondo-certificado-10.png (1101×751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1772616" y="1489334"/>
            <a:ext cx="8872451" cy="869560"/>
          </a:xfrm>
          <a:prstGeom prst="roundRect">
            <a:avLst/>
          </a:prstGeom>
          <a:solidFill>
            <a:srgbClr val="BBD7DB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6364F"/>
                </a:solidFill>
                <a:latin typeface="Comic Sans MS" panose="030F0702030302020204" pitchFamily="66" charset="0"/>
              </a:rPr>
              <a:t>Инструкции образовательной организации по обеспечению безопасности учащихся при проведении полевого мероприятия.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672864" y="347953"/>
            <a:ext cx="99400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>
                <a:solidFill>
                  <a:srgbClr val="ED7D31"/>
                </a:solidFill>
                <a:latin typeface="Comic Sans MS" panose="030F0702030302020204" pitchFamily="66" charset="0"/>
              </a:rPr>
              <a:t>Городская станция юных туристов ГБНОУ «Балтийский берег»</a:t>
            </a:r>
          </a:p>
          <a:p>
            <a:pPr lvl="0" algn="ctr"/>
            <a:r>
              <a:rPr lang="ru-RU" b="1" dirty="0">
                <a:solidFill>
                  <a:srgbClr val="ED7D31"/>
                </a:solidFill>
                <a:latin typeface="Comic Sans MS" panose="030F0702030302020204" pitchFamily="66" charset="0"/>
              </a:rPr>
              <a:t>Региональный центр детско-юношеского туризма в </a:t>
            </a:r>
            <a:r>
              <a:rPr lang="ru-RU" b="1" dirty="0" smtClean="0">
                <a:solidFill>
                  <a:srgbClr val="ED7D31"/>
                </a:solidFill>
                <a:latin typeface="Comic Sans MS" panose="030F0702030302020204" pitchFamily="66" charset="0"/>
              </a:rPr>
              <a:t>Санкт-Петербурге</a:t>
            </a:r>
            <a:endParaRPr lang="ru-RU" b="1" dirty="0">
              <a:solidFill>
                <a:srgbClr val="ED7D3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957" y="145296"/>
            <a:ext cx="1200951" cy="1246204"/>
          </a:xfrm>
          <a:prstGeom prst="rect">
            <a:avLst/>
          </a:prstGeom>
        </p:spPr>
      </p:pic>
      <p:sp>
        <p:nvSpPr>
          <p:cNvPr id="7" name="Скругленный прямоугольник 6"/>
          <p:cNvSpPr/>
          <p:nvPr/>
        </p:nvSpPr>
        <p:spPr>
          <a:xfrm>
            <a:off x="1523235" y="2576945"/>
            <a:ext cx="9499441" cy="381554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srgbClr val="26364F"/>
                </a:solidFill>
                <a:latin typeface="Comic Sans MS" panose="030F0702030302020204" pitchFamily="66" charset="0"/>
              </a:rPr>
              <a:t>Инструкции по обеспечению безопасности </a:t>
            </a:r>
            <a:r>
              <a:rPr lang="ru-RU" sz="2000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учащихся:</a:t>
            </a:r>
          </a:p>
          <a:p>
            <a:r>
              <a:rPr lang="ru-RU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Специальные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 (по видам и формам образовательной и воспитательной деятельности с учащимися):</a:t>
            </a:r>
          </a:p>
          <a:p>
            <a:pPr marL="285750" indent="-285750">
              <a:buFontTx/>
              <a:buChar char="-"/>
            </a:pP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по 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обеспечению безопасности при проведении занятий в кабинете с животными и 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растениями;</a:t>
            </a:r>
          </a:p>
          <a:p>
            <a:pPr marL="285750" indent="-285750">
              <a:buFontTx/>
              <a:buChar char="-"/>
            </a:pP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по 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обеспечению безопасности при проведении практических занятий на учебно-опытном 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участке;</a:t>
            </a:r>
          </a:p>
          <a:p>
            <a:pPr marL="285750" indent="-285750">
              <a:buFontTx/>
              <a:buChar char="-"/>
            </a:pP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по 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обеспечению безопасности при работе с живыми объектами во время полевых экспедиционных 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исследований;</a:t>
            </a:r>
          </a:p>
          <a:p>
            <a:pPr marL="285750" indent="-285750">
              <a:buFontTx/>
              <a:buChar char="-"/>
            </a:pP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по 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обеспечению безопасности при проведении мероприятий в природной среде в связи с риском заражения клещевым энцефалитом  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C3B6-1970-4B11-AD38-D82DB5F82847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192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ondo-certificado-10.png (1101×751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1772616" y="1489334"/>
            <a:ext cx="8872451" cy="869560"/>
          </a:xfrm>
          <a:prstGeom prst="roundRect">
            <a:avLst/>
          </a:prstGeom>
          <a:solidFill>
            <a:srgbClr val="BBD7DB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6364F"/>
                </a:solidFill>
                <a:latin typeface="Comic Sans MS" panose="030F0702030302020204" pitchFamily="66" charset="0"/>
              </a:rPr>
              <a:t>Инструкции образовательной организации по обеспечению безопасности учащихся при проведении полевого мероприятия.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672864" y="347953"/>
            <a:ext cx="99400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Городская станция юных туристов ГБНОУ «Балтийский берег»</a:t>
            </a:r>
          </a:p>
          <a:p>
            <a:pPr algn="ctr"/>
            <a:r>
              <a:rPr lang="ru-RU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Региональный центр детско-юношеского туризма в </a:t>
            </a:r>
            <a:r>
              <a:rPr lang="ru-RU" b="1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Санкт-Петербурге</a:t>
            </a:r>
            <a:endParaRPr lang="ru-RU" b="1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957" y="145296"/>
            <a:ext cx="1200951" cy="1246204"/>
          </a:xfrm>
          <a:prstGeom prst="rect">
            <a:avLst/>
          </a:prstGeom>
        </p:spPr>
      </p:pic>
      <p:sp>
        <p:nvSpPr>
          <p:cNvPr id="7" name="Скругленный прямоугольник 6"/>
          <p:cNvSpPr/>
          <p:nvPr/>
        </p:nvSpPr>
        <p:spPr>
          <a:xfrm>
            <a:off x="1523235" y="2576945"/>
            <a:ext cx="9499441" cy="381554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srgbClr val="26364F"/>
                </a:solidFill>
                <a:latin typeface="Comic Sans MS" panose="030F0702030302020204" pitchFamily="66" charset="0"/>
              </a:rPr>
              <a:t>Инструкции по обеспечению безопасности </a:t>
            </a:r>
            <a:r>
              <a:rPr lang="ru-RU" sz="2000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учащихся:</a:t>
            </a:r>
          </a:p>
          <a:p>
            <a:r>
              <a:rPr lang="ru-RU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Специальные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 (по видам и формам образовательной и воспитательной деятельности с учащимися):</a:t>
            </a:r>
          </a:p>
          <a:p>
            <a:pPr marL="285750" indent="-285750">
              <a:buFontTx/>
              <a:buChar char="-"/>
            </a:pP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по 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обеспечению безопасности при проведении занятий по общей 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и специальной физической 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подготовке в спортивном зале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;</a:t>
            </a:r>
          </a:p>
          <a:p>
            <a:pPr marL="285750" indent="-285750">
              <a:buFontTx/>
              <a:buChar char="-"/>
            </a:pP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по 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обеспечению безопасности при проведении занятий по общей 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и специальной физической 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подготовке на спортивном 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стадионе;</a:t>
            </a:r>
          </a:p>
          <a:p>
            <a:pPr marL="285750" indent="-285750">
              <a:buFontTx/>
              <a:buChar char="-"/>
            </a:pP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по 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обеспечению безопасности при проведении занятий по спортивному 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ориентированию;</a:t>
            </a:r>
          </a:p>
          <a:p>
            <a:pPr marL="285750" indent="-285750">
              <a:buFontTx/>
              <a:buChar char="-"/>
            </a:pP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по обеспечению безопасности при проведении занятий на 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лыжах;</a:t>
            </a:r>
          </a:p>
          <a:p>
            <a:pPr marL="285750" indent="-285750">
              <a:buFontTx/>
              <a:buChar char="-"/>
            </a:pP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по обеспечению безопасности во время занятий, соревнований в природной среде с использованием специального оборудования и снаряжения для спортивного 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туризма.  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C3B6-1970-4B11-AD38-D82DB5F82847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735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ondo-certificado-10.png (1101×751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1772616" y="1489334"/>
            <a:ext cx="8872451" cy="869560"/>
          </a:xfrm>
          <a:prstGeom prst="roundRect">
            <a:avLst/>
          </a:prstGeom>
          <a:solidFill>
            <a:srgbClr val="BBD7DB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6364F"/>
                </a:solidFill>
                <a:latin typeface="Comic Sans MS" panose="030F0702030302020204" pitchFamily="66" charset="0"/>
              </a:rPr>
              <a:t>Инструкции образовательной организации по обеспечению безопасности учащихся при проведении полевого мероприятия.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672864" y="347953"/>
            <a:ext cx="99400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>
                <a:solidFill>
                  <a:srgbClr val="ED7D31"/>
                </a:solidFill>
                <a:latin typeface="Comic Sans MS" panose="030F0702030302020204" pitchFamily="66" charset="0"/>
              </a:rPr>
              <a:t>Городская станция юных туристов ГБНОУ «Балтийский берег»</a:t>
            </a:r>
          </a:p>
          <a:p>
            <a:pPr lvl="0" algn="ctr"/>
            <a:r>
              <a:rPr lang="ru-RU" b="1" dirty="0">
                <a:solidFill>
                  <a:srgbClr val="ED7D31"/>
                </a:solidFill>
                <a:latin typeface="Comic Sans MS" panose="030F0702030302020204" pitchFamily="66" charset="0"/>
              </a:rPr>
              <a:t>Региональный центр детско-юношеского туризма в </a:t>
            </a:r>
            <a:r>
              <a:rPr lang="ru-RU" b="1" dirty="0" smtClean="0">
                <a:solidFill>
                  <a:srgbClr val="ED7D31"/>
                </a:solidFill>
                <a:latin typeface="Comic Sans MS" panose="030F0702030302020204" pitchFamily="66" charset="0"/>
              </a:rPr>
              <a:t>Санкт-Петербурге</a:t>
            </a:r>
            <a:endParaRPr lang="ru-RU" b="1" dirty="0">
              <a:solidFill>
                <a:srgbClr val="ED7D3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957" y="145296"/>
            <a:ext cx="1200951" cy="1246204"/>
          </a:xfrm>
          <a:prstGeom prst="rect">
            <a:avLst/>
          </a:prstGeom>
        </p:spPr>
      </p:pic>
      <p:sp>
        <p:nvSpPr>
          <p:cNvPr id="7" name="Скругленный прямоугольник 6"/>
          <p:cNvSpPr/>
          <p:nvPr/>
        </p:nvSpPr>
        <p:spPr>
          <a:xfrm>
            <a:off x="1523235" y="2576945"/>
            <a:ext cx="9499441" cy="381554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srgbClr val="26364F"/>
                </a:solidFill>
                <a:latin typeface="Comic Sans MS" panose="030F0702030302020204" pitchFamily="66" charset="0"/>
              </a:rPr>
              <a:t>Инструкции по обеспечению безопасности </a:t>
            </a:r>
            <a:r>
              <a:rPr lang="ru-RU" sz="2000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учащихся:</a:t>
            </a:r>
          </a:p>
          <a:p>
            <a:r>
              <a:rPr lang="ru-RU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Специальные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 (по видам и формам образовательной и воспитательной деятельности с учащимися):</a:t>
            </a:r>
          </a:p>
          <a:p>
            <a:pPr marL="285750" indent="-285750">
              <a:buFontTx/>
              <a:buChar char="-"/>
            </a:pP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по 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обеспечению безопасности во время занятий с использованием специального оборудования и снаряжения для спортивного туризма 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в спортивном зале и на стадионе;</a:t>
            </a:r>
          </a:p>
          <a:p>
            <a:pPr marL="285750" indent="-285750">
              <a:buFontTx/>
              <a:buChar char="-"/>
            </a:pP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по 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обеспечению безопасности при проведении 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полевых однодневных 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мероприятий в природной 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среде;</a:t>
            </a:r>
          </a:p>
          <a:p>
            <a:pPr marL="285750" indent="-285750">
              <a:buFontTx/>
              <a:buChar char="-"/>
            </a:pP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по 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обеспечению безопасности при проведении 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полевых многодневных 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мероприятий в природной 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среде;</a:t>
            </a:r>
          </a:p>
          <a:p>
            <a:pPr marL="285750" indent="-285750">
              <a:buFontTx/>
              <a:buChar char="-"/>
            </a:pP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по 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обеспечению безопасности при использовании нагревательных и осветительных приборов на искусственном топливе в условиях природной 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среды 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C3B6-1970-4B11-AD38-D82DB5F82847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560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ondo-certificado-10.png (1101×751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1772616" y="1489334"/>
            <a:ext cx="8872451" cy="522346"/>
          </a:xfrm>
          <a:prstGeom prst="roundRect">
            <a:avLst/>
          </a:prstGeom>
          <a:solidFill>
            <a:srgbClr val="BBD7DB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>
                <a:solidFill>
                  <a:srgbClr val="26364F"/>
                </a:solidFill>
                <a:latin typeface="Comic Sans MS" panose="030F0702030302020204" pitchFamily="66" charset="0"/>
              </a:rPr>
              <a:t>Порядок проведения и оформления инструктажа.</a:t>
            </a:r>
            <a:endParaRPr lang="ru-RU" sz="2000" b="1" dirty="0">
              <a:solidFill>
                <a:srgbClr val="26364F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72864" y="347953"/>
            <a:ext cx="99400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>
                <a:solidFill>
                  <a:srgbClr val="ED7D31"/>
                </a:solidFill>
                <a:latin typeface="Comic Sans MS" panose="030F0702030302020204" pitchFamily="66" charset="0"/>
              </a:rPr>
              <a:t>Городская станция юных туристов ГБНОУ «Балтийский берег»</a:t>
            </a:r>
          </a:p>
          <a:p>
            <a:pPr lvl="0" algn="ctr"/>
            <a:r>
              <a:rPr lang="ru-RU" b="1" dirty="0">
                <a:solidFill>
                  <a:srgbClr val="ED7D31"/>
                </a:solidFill>
                <a:latin typeface="Comic Sans MS" panose="030F0702030302020204" pitchFamily="66" charset="0"/>
              </a:rPr>
              <a:t>Региональный центр детско-юношеского туризма в </a:t>
            </a:r>
            <a:r>
              <a:rPr lang="ru-RU" b="1" dirty="0" smtClean="0">
                <a:solidFill>
                  <a:srgbClr val="ED7D31"/>
                </a:solidFill>
                <a:latin typeface="Comic Sans MS" panose="030F0702030302020204" pitchFamily="66" charset="0"/>
              </a:rPr>
              <a:t>Санкт-Петербурге</a:t>
            </a:r>
            <a:endParaRPr lang="ru-RU" b="1" dirty="0">
              <a:solidFill>
                <a:srgbClr val="ED7D3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957" y="145296"/>
            <a:ext cx="1200951" cy="1246204"/>
          </a:xfrm>
          <a:prstGeom prst="rect">
            <a:avLst/>
          </a:prstGeom>
        </p:spPr>
      </p:pic>
      <p:sp>
        <p:nvSpPr>
          <p:cNvPr id="7" name="Скругленный прямоугольник 6"/>
          <p:cNvSpPr/>
          <p:nvPr/>
        </p:nvSpPr>
        <p:spPr>
          <a:xfrm>
            <a:off x="1523235" y="2229731"/>
            <a:ext cx="9499441" cy="353098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ПЕРВИЧНЫЙ (ПОВТОРНЫЙ ) ИНСТРУКТАЖ с учащимися:</a:t>
            </a:r>
          </a:p>
          <a:p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Ознакомление 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учащихся объединений в очной форме с инструкциями 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по 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обеспечению безопасности образовательного процесса 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проводится педагогом </a:t>
            </a:r>
          </a:p>
          <a:p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в 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период с 01 сентября по 20 сентября 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2025 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года на первом занятии в учебном году, </a:t>
            </a:r>
            <a:endParaRPr lang="ru-RU" b="1" dirty="0" smtClean="0">
              <a:solidFill>
                <a:srgbClr val="26364F"/>
              </a:solidFill>
              <a:latin typeface="Comic Sans MS" panose="030F0702030302020204" pitchFamily="66" charset="0"/>
            </a:endParaRPr>
          </a:p>
          <a:p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повторное 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ознакомление в период с 01 марта по 10 марта 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2026 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года. </a:t>
            </a:r>
            <a:endParaRPr lang="ru-RU" b="1" dirty="0" smtClean="0">
              <a:solidFill>
                <a:srgbClr val="26364F"/>
              </a:solidFill>
              <a:latin typeface="Comic Sans MS" panose="030F0702030302020204" pitchFamily="66" charset="0"/>
            </a:endParaRPr>
          </a:p>
          <a:p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Инструктажи проводятся 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с регистрацией в журнале учета рабочего времени педагога дополнительного образования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.</a:t>
            </a:r>
            <a:endParaRPr lang="ru-RU" b="1" dirty="0">
              <a:solidFill>
                <a:srgbClr val="26364F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C3B6-1970-4B11-AD38-D82DB5F82847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569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ondo-certificado-10.png (1101×751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1836729" y="1358064"/>
            <a:ext cx="8872451" cy="522346"/>
          </a:xfrm>
          <a:prstGeom prst="roundRect">
            <a:avLst/>
          </a:prstGeom>
          <a:solidFill>
            <a:srgbClr val="BBD7DB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6364F"/>
                </a:solidFill>
                <a:latin typeface="Comic Sans MS" panose="030F0702030302020204" pitchFamily="66" charset="0"/>
              </a:rPr>
              <a:t>Порядок проведения и оформления инструктажа.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672864" y="347953"/>
            <a:ext cx="99400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Городская станция юных туристов ГБНОУ «Балтийский берег»</a:t>
            </a:r>
          </a:p>
          <a:p>
            <a:pPr algn="ctr"/>
            <a:r>
              <a:rPr lang="ru-RU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Региональный центр детско-юношеского туризма в </a:t>
            </a:r>
            <a:r>
              <a:rPr lang="ru-RU" b="1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Санкт-Петербурге</a:t>
            </a:r>
            <a:endParaRPr lang="ru-RU" b="1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957" y="145296"/>
            <a:ext cx="1200951" cy="1246204"/>
          </a:xfrm>
          <a:prstGeom prst="rect">
            <a:avLst/>
          </a:prstGeom>
        </p:spPr>
      </p:pic>
      <p:sp>
        <p:nvSpPr>
          <p:cNvPr id="7" name="Скругленный прямоугольник 6"/>
          <p:cNvSpPr/>
          <p:nvPr/>
        </p:nvSpPr>
        <p:spPr>
          <a:xfrm>
            <a:off x="1523235" y="2036619"/>
            <a:ext cx="9499441" cy="448056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ЦЕЛЕВОЙ ИНСТРУКТАЖ с учащимися:</a:t>
            </a:r>
          </a:p>
          <a:p>
            <a:r>
              <a:rPr lang="ru-RU" sz="1700" b="1" dirty="0">
                <a:solidFill>
                  <a:srgbClr val="26364F"/>
                </a:solidFill>
                <a:latin typeface="Comic Sans MS" panose="030F0702030302020204" pitchFamily="66" charset="0"/>
              </a:rPr>
              <a:t>Целевой инструктаж с учащимися </a:t>
            </a:r>
            <a:r>
              <a:rPr lang="ru-RU" sz="1700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объединения, </a:t>
            </a:r>
            <a:r>
              <a:rPr lang="ru-RU" sz="1700" b="1" dirty="0">
                <a:solidFill>
                  <a:srgbClr val="26364F"/>
                </a:solidFill>
                <a:latin typeface="Comic Sans MS" panose="030F0702030302020204" pitchFamily="66" charset="0"/>
              </a:rPr>
              <a:t>принимающими участие выездном мероприятии </a:t>
            </a:r>
            <a:r>
              <a:rPr lang="ru-RU" sz="1700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проводится </a:t>
            </a:r>
            <a:r>
              <a:rPr lang="ru-RU" sz="1700" b="1" dirty="0">
                <a:solidFill>
                  <a:srgbClr val="26364F"/>
                </a:solidFill>
                <a:latin typeface="Comic Sans MS" panose="030F0702030302020204" pitchFamily="66" charset="0"/>
              </a:rPr>
              <a:t>педагогом, проводящим мероприятие с учащимися на учебном занятии, проводимом непосредственно перед мероприятием или на специальном организационном занятии по подготовке к мероприятию, но не ранее чем за 5 дней и не позднее, чем за 1 день до начала </a:t>
            </a:r>
            <a:r>
              <a:rPr lang="ru-RU" sz="1700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мероприятия.</a:t>
            </a:r>
          </a:p>
          <a:p>
            <a:r>
              <a:rPr lang="ru-RU" sz="1700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Инструктаж </a:t>
            </a:r>
            <a:r>
              <a:rPr lang="ru-RU" sz="1700" b="1" dirty="0">
                <a:solidFill>
                  <a:srgbClr val="26364F"/>
                </a:solidFill>
                <a:latin typeface="Comic Sans MS" panose="030F0702030302020204" pitchFamily="66" charset="0"/>
              </a:rPr>
              <a:t>должен проводиться со всеми учащимися, которые планируются к участию в мероприятии, при этом итоговый список участников мероприятия может быть меньше списка проинструктированных перед мероприятием.</a:t>
            </a:r>
          </a:p>
          <a:p>
            <a:r>
              <a:rPr lang="ru-RU" sz="1700" b="1" dirty="0">
                <a:solidFill>
                  <a:srgbClr val="26364F"/>
                </a:solidFill>
                <a:latin typeface="Comic Sans MS" panose="030F0702030302020204" pitchFamily="66" charset="0"/>
              </a:rPr>
              <a:t>Документ о проведении инструктажа является неотъемлемой частью приказа </a:t>
            </a:r>
            <a:r>
              <a:rPr lang="ru-RU" sz="1700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ОУ </a:t>
            </a:r>
            <a:r>
              <a:rPr lang="ru-RU" sz="1700" b="1" dirty="0">
                <a:solidFill>
                  <a:srgbClr val="26364F"/>
                </a:solidFill>
                <a:latin typeface="Comic Sans MS" panose="030F0702030302020204" pitchFamily="66" charset="0"/>
              </a:rPr>
              <a:t>о проведении выездного мероприятия с учащимися. Без проведения инструктажа группа не допускается к участию в мероприятии! Ведомость составляется в двух экземплярах. Первый экземпляр инструктажа подшивается в «Журнал проведения </a:t>
            </a:r>
            <a:r>
              <a:rPr lang="ru-RU" sz="1700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целевых инструктажей с учащимися при проведении выездных мероприятий, </a:t>
            </a:r>
            <a:r>
              <a:rPr lang="ru-RU" sz="1700" b="1" dirty="0">
                <a:solidFill>
                  <a:srgbClr val="26364F"/>
                </a:solidFill>
                <a:latin typeface="Comic Sans MS" panose="030F0702030302020204" pitchFamily="66" charset="0"/>
              </a:rPr>
              <a:t>второй экземпляр подшивается в приказ</a:t>
            </a:r>
            <a:r>
              <a:rPr lang="ru-RU" sz="1700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.</a:t>
            </a:r>
            <a:endParaRPr lang="ru-RU" sz="1700" b="1" dirty="0">
              <a:solidFill>
                <a:srgbClr val="26364F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C3B6-1970-4B11-AD38-D82DB5F82847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757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ondo-certificado-10.png (1101×751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1791666" y="1318895"/>
            <a:ext cx="8872451" cy="794744"/>
          </a:xfrm>
          <a:prstGeom prst="roundRect">
            <a:avLst/>
          </a:prstGeom>
          <a:solidFill>
            <a:srgbClr val="BBD7DB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6364F"/>
                </a:solidFill>
                <a:latin typeface="Comic Sans MS" panose="030F0702030302020204" pitchFamily="66" charset="0"/>
              </a:rPr>
              <a:t>Инструкции образовательной организации по обеспечению безопасности учащихся при проведении полевого мероприятия.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672864" y="347953"/>
            <a:ext cx="99400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Городская станция юных туристов ГБНОУ «Балтийский берег»</a:t>
            </a:r>
          </a:p>
          <a:p>
            <a:pPr algn="ctr"/>
            <a:r>
              <a:rPr lang="ru-RU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Региональный центр детско-юношеского туризма в </a:t>
            </a:r>
            <a:r>
              <a:rPr lang="ru-RU" b="1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Санкт-Петербурге</a:t>
            </a:r>
            <a:endParaRPr lang="ru-RU" b="1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957" y="145296"/>
            <a:ext cx="1200951" cy="1246204"/>
          </a:xfrm>
          <a:prstGeom prst="rect">
            <a:avLst/>
          </a:prstGeom>
        </p:spPr>
      </p:pic>
      <p:sp>
        <p:nvSpPr>
          <p:cNvPr id="7" name="Скругленный прямоугольник 6"/>
          <p:cNvSpPr/>
          <p:nvPr/>
        </p:nvSpPr>
        <p:spPr>
          <a:xfrm>
            <a:off x="1076326" y="2238376"/>
            <a:ext cx="10134600" cy="424815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Практическое домашнее задание :</a:t>
            </a:r>
            <a:endParaRPr lang="ru-RU" b="1" dirty="0">
              <a:solidFill>
                <a:srgbClr val="26364F"/>
              </a:solidFill>
              <a:latin typeface="Comic Sans MS" panose="030F0702030302020204" pitchFamily="66" charset="0"/>
            </a:endParaRPr>
          </a:p>
          <a:p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Подготовить проект инструкции по ОБОП ( для педагогических работников или для учащихся) по обеспечению безопасности учащихся при организации образовательного процесса по выполнению определенного вида деятельности в полевом мероприятии: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Выбрать вид деятельности ( например: заготовка дров, постановка палатки, приготовление пищи на костре, сборка-разборка байдарки и т.п.).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Определить перечень потенциально 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опасных 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факторов, которые могут воздействовать 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на 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участников образовательного процесса.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Прописать порядок действий безопасного выполнения задач на учебном практическом занятии:</a:t>
            </a:r>
          </a:p>
          <a:p>
            <a:pPr marL="285750" indent="-285750">
              <a:buFontTx/>
              <a:buChar char="-"/>
            </a:pP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п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еред началом занятия</a:t>
            </a:r>
          </a:p>
          <a:p>
            <a:pPr marL="285750" indent="-285750">
              <a:buFontTx/>
              <a:buChar char="-"/>
            </a:pP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во время занятия</a:t>
            </a:r>
          </a:p>
          <a:p>
            <a:pPr marL="285750" indent="-285750">
              <a:buFontTx/>
              <a:buChar char="-"/>
            </a:pP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п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осле завершения занятия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C3B6-1970-4B11-AD38-D82DB5F82847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04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ondo-certificado-10.png (1101×751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5296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672865" y="555342"/>
            <a:ext cx="98393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>
                <a:solidFill>
                  <a:srgbClr val="ED7D31"/>
                </a:solidFill>
                <a:latin typeface="Comic Sans MS" panose="030F0702030302020204" pitchFamily="66" charset="0"/>
              </a:rPr>
              <a:t>Городская станция юных туристов ГБНОУ «Балтийский берег»</a:t>
            </a:r>
          </a:p>
          <a:p>
            <a:pPr lvl="0" algn="ctr"/>
            <a:r>
              <a:rPr lang="ru-RU" b="1" dirty="0">
                <a:solidFill>
                  <a:srgbClr val="ED7D31"/>
                </a:solidFill>
                <a:latin typeface="Comic Sans MS" panose="030F0702030302020204" pitchFamily="66" charset="0"/>
              </a:rPr>
              <a:t>Региональный центр детско-юношеского туризма в </a:t>
            </a:r>
            <a:r>
              <a:rPr lang="ru-RU" b="1" dirty="0" smtClean="0">
                <a:solidFill>
                  <a:srgbClr val="ED7D31"/>
                </a:solidFill>
                <a:latin typeface="Comic Sans MS" panose="030F0702030302020204" pitchFamily="66" charset="0"/>
              </a:rPr>
              <a:t>Санкт-Петербурге</a:t>
            </a:r>
            <a:endParaRPr lang="ru-RU" b="1" dirty="0">
              <a:solidFill>
                <a:srgbClr val="ED7D3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953491" y="1852872"/>
            <a:ext cx="9351818" cy="3676650"/>
          </a:xfrm>
          <a:prstGeom prst="roundRect">
            <a:avLst/>
          </a:prstGeom>
          <a:solidFill>
            <a:srgbClr val="BBD7DB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000" b="1" dirty="0">
              <a:solidFill>
                <a:srgbClr val="26364F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ru-RU" sz="3600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Спасибо за внимание!</a:t>
            </a:r>
            <a:endParaRPr lang="ru-RU" sz="3600" b="1" dirty="0">
              <a:solidFill>
                <a:srgbClr val="26364F"/>
              </a:solidFill>
              <a:latin typeface="Comic Sans MS" panose="030F0702030302020204" pitchFamily="66" charset="0"/>
            </a:endParaRPr>
          </a:p>
          <a:p>
            <a:pPr algn="just"/>
            <a:endParaRPr lang="ru-RU" sz="2000" b="1" dirty="0">
              <a:solidFill>
                <a:srgbClr val="26364F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ru-RU" sz="2000" b="1" dirty="0">
                <a:solidFill>
                  <a:srgbClr val="26364F"/>
                </a:solidFill>
                <a:latin typeface="Comic Sans MS" panose="030F0702030302020204" pitchFamily="66" charset="0"/>
              </a:rPr>
              <a:t>Петров Олег Александрович</a:t>
            </a:r>
          </a:p>
          <a:p>
            <a:pPr algn="just"/>
            <a:r>
              <a:rPr lang="ru-RU" sz="2000" b="1" dirty="0">
                <a:solidFill>
                  <a:srgbClr val="26364F"/>
                </a:solidFill>
                <a:latin typeface="Comic Sans MS" panose="030F0702030302020204" pitchFamily="66" charset="0"/>
              </a:rPr>
              <a:t>заведующий сектором массовых мероприятий и подготовки кадров</a:t>
            </a:r>
          </a:p>
          <a:p>
            <a:pPr algn="just"/>
            <a:r>
              <a:rPr lang="ru-RU" sz="2000" b="1" dirty="0">
                <a:solidFill>
                  <a:srgbClr val="26364F"/>
                </a:solidFill>
                <a:latin typeface="Comic Sans MS" panose="030F0702030302020204" pitchFamily="66" charset="0"/>
              </a:rPr>
              <a:t>Городской станции юных туристов ГБНОУ «Балтийский берег»</a:t>
            </a:r>
          </a:p>
          <a:p>
            <a:pPr algn="just"/>
            <a:endParaRPr lang="ru-RU" sz="2000" b="1" dirty="0" smtClean="0">
              <a:solidFill>
                <a:srgbClr val="26364F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ru-RU" sz="2000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эл</a:t>
            </a:r>
            <a:r>
              <a:rPr lang="ru-RU" sz="2000" b="1" dirty="0">
                <a:solidFill>
                  <a:srgbClr val="26364F"/>
                </a:solidFill>
                <a:latin typeface="Comic Sans MS" panose="030F0702030302020204" pitchFamily="66" charset="0"/>
              </a:rPr>
              <a:t>. </a:t>
            </a:r>
            <a:r>
              <a:rPr lang="ru-RU" sz="2000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почта </a:t>
            </a:r>
            <a:r>
              <a:rPr lang="ru-RU" sz="2000" b="1" dirty="0">
                <a:solidFill>
                  <a:srgbClr val="26364F"/>
                </a:solidFill>
                <a:latin typeface="Comic Sans MS" panose="030F0702030302020204" pitchFamily="66" charset="0"/>
              </a:rPr>
              <a:t>dpo.sutur@balticbereg.ru</a:t>
            </a:r>
          </a:p>
          <a:p>
            <a:pPr algn="just"/>
            <a:endParaRPr lang="ru-RU" sz="2000" b="1" dirty="0">
              <a:solidFill>
                <a:srgbClr val="26364F"/>
              </a:solidFill>
              <a:latin typeface="Comic Sans MS" panose="030F0702030302020204" pitchFamily="66" charset="0"/>
            </a:endParaRPr>
          </a:p>
          <a:p>
            <a:pPr algn="just"/>
            <a:r>
              <a:rPr lang="ru-RU" sz="2000" b="1" dirty="0">
                <a:solidFill>
                  <a:srgbClr val="26364F"/>
                </a:solidFill>
                <a:latin typeface="Comic Sans MS" panose="030F0702030302020204" pitchFamily="66" charset="0"/>
              </a:rPr>
              <a:t>8-921-319-86-50 // </a:t>
            </a:r>
            <a:r>
              <a:rPr lang="ru-RU" sz="2000" b="1" dirty="0" err="1">
                <a:solidFill>
                  <a:srgbClr val="26364F"/>
                </a:solidFill>
                <a:latin typeface="Comic Sans MS" panose="030F0702030302020204" pitchFamily="66" charset="0"/>
              </a:rPr>
              <a:t>WattsApp</a:t>
            </a:r>
            <a:r>
              <a:rPr lang="ru-RU" sz="2000" b="1" dirty="0">
                <a:solidFill>
                  <a:srgbClr val="26364F"/>
                </a:solidFill>
                <a:latin typeface="Comic Sans MS" panose="030F0702030302020204" pitchFamily="66" charset="0"/>
              </a:rPr>
              <a:t>/ </a:t>
            </a:r>
            <a:r>
              <a:rPr lang="ru-RU" sz="2000" b="1" dirty="0" err="1">
                <a:solidFill>
                  <a:srgbClr val="26364F"/>
                </a:solidFill>
                <a:latin typeface="Comic Sans MS" panose="030F0702030302020204" pitchFamily="66" charset="0"/>
              </a:rPr>
              <a:t>Telegram</a:t>
            </a:r>
            <a:r>
              <a:rPr lang="ru-RU" sz="2000" b="1" dirty="0">
                <a:solidFill>
                  <a:srgbClr val="26364F"/>
                </a:solidFill>
                <a:latin typeface="Comic Sans MS" panose="030F0702030302020204" pitchFamily="66" charset="0"/>
              </a:rPr>
              <a:t> 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957" y="145296"/>
            <a:ext cx="1200951" cy="1246204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C3B6-1970-4B11-AD38-D82DB5F82847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042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ondo-certificado-10.png (1101×751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1836729" y="1298899"/>
            <a:ext cx="8872451" cy="869560"/>
          </a:xfrm>
          <a:prstGeom prst="roundRect">
            <a:avLst/>
          </a:prstGeom>
          <a:solidFill>
            <a:srgbClr val="BBD7DB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Нормативные требования к </a:t>
            </a:r>
            <a:r>
              <a:rPr lang="ru-RU" sz="2000" b="1" dirty="0">
                <a:solidFill>
                  <a:srgbClr val="26364F"/>
                </a:solidFill>
                <a:latin typeface="Comic Sans MS" panose="030F0702030302020204" pitchFamily="66" charset="0"/>
              </a:rPr>
              <a:t>образовательной организации по обеспечению безопасности </a:t>
            </a:r>
            <a:r>
              <a:rPr lang="ru-RU" sz="2000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учащихся. </a:t>
            </a:r>
            <a:endParaRPr lang="ru-RU" sz="2000" b="1" dirty="0">
              <a:solidFill>
                <a:srgbClr val="26364F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72864" y="347953"/>
            <a:ext cx="99400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Городская станция юных туристов ГБНОУ «Балтийский берег»</a:t>
            </a:r>
          </a:p>
          <a:p>
            <a:pPr algn="ctr"/>
            <a:r>
              <a:rPr lang="ru-RU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Региональный центр детско-юношеского туризма в </a:t>
            </a:r>
            <a:r>
              <a:rPr lang="ru-RU" b="1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Санкт-Петербурге</a:t>
            </a:r>
            <a:endParaRPr lang="ru-RU" b="1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957" y="145296"/>
            <a:ext cx="1200951" cy="1246204"/>
          </a:xfrm>
          <a:prstGeom prst="rect">
            <a:avLst/>
          </a:prstGeom>
        </p:spPr>
      </p:pic>
      <p:sp>
        <p:nvSpPr>
          <p:cNvPr id="7" name="Скругленный прямоугольник 6"/>
          <p:cNvSpPr/>
          <p:nvPr/>
        </p:nvSpPr>
        <p:spPr>
          <a:xfrm>
            <a:off x="1523235" y="3697364"/>
            <a:ext cx="9499441" cy="298918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Согласно п. 2.3 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«в 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общеобразовательных школах всех типов и наименований учащимся прививают основополагающие знания и умения по вопросам безопасности труда и другим видам деятельности в процессе изучения учебных 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дисциплин.</a:t>
            </a:r>
          </a:p>
          <a:p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Обучение 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учащихся (в виде инструктажей) правилам безопасности проводится перед началом всех видов деятельности: при трудовой и профессиональной подготовке, организации общественно полезного и производительного труда, а также при проведении экскурсий, походов, спортивных, кружковых занятий и другой внешкольной и внеклассной работы.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90526" y="2321313"/>
            <a:ext cx="11382374" cy="122319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6364F"/>
                </a:solidFill>
                <a:latin typeface="Comic Sans MS" panose="030F0702030302020204" pitchFamily="66" charset="0"/>
              </a:rPr>
              <a:t>ГОСТ 12.0.004-90. Межгосударственный стандарт. Система стандартов безопасности труда. Организация обучения безопасности труда. Общие положения» (утв. и введен в действие Постановлением Госстандарта СССР от 05.11.1990 N 2797</a:t>
            </a:r>
            <a:r>
              <a:rPr lang="ru-RU" sz="2000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)</a:t>
            </a:r>
          </a:p>
          <a:p>
            <a:pPr algn="ctr"/>
            <a:r>
              <a:rPr lang="ru-RU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ОТМЕНЕН </a:t>
            </a:r>
            <a:r>
              <a:rPr lang="ru-RU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(заменён </a:t>
            </a:r>
            <a:r>
              <a:rPr lang="ru-RU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на ГОСТ </a:t>
            </a:r>
            <a:r>
              <a:rPr lang="ru-RU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12.0.004-2015)</a:t>
            </a:r>
            <a:endParaRPr lang="ru-RU" sz="2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156700" y="6321424"/>
            <a:ext cx="2743200" cy="365125"/>
          </a:xfrm>
        </p:spPr>
        <p:txBody>
          <a:bodyPr/>
          <a:lstStyle/>
          <a:p>
            <a:fld id="{3781C3B6-1970-4B11-AD38-D82DB5F82847}" type="slidenum">
              <a:rPr lang="ru-RU" sz="1600" b="1" smtClean="0"/>
              <a:t>2</a:t>
            </a:fld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230863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ondo-certificado-10.png (1101×751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743075" y="448869"/>
            <a:ext cx="98393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>
                <a:solidFill>
                  <a:srgbClr val="ED7D31"/>
                </a:solidFill>
                <a:latin typeface="Comic Sans MS" panose="030F0702030302020204" pitchFamily="66" charset="0"/>
              </a:rPr>
              <a:t>Городская станция юных туристов ГБНОУ «Балтийский берег»</a:t>
            </a:r>
          </a:p>
          <a:p>
            <a:pPr lvl="0" algn="ctr"/>
            <a:r>
              <a:rPr lang="ru-RU" b="1" dirty="0">
                <a:solidFill>
                  <a:srgbClr val="ED7D31"/>
                </a:solidFill>
                <a:latin typeface="Comic Sans MS" panose="030F0702030302020204" pitchFamily="66" charset="0"/>
              </a:rPr>
              <a:t>Региональный центр детско-юношеского туризма в </a:t>
            </a:r>
            <a:r>
              <a:rPr lang="ru-RU" b="1" dirty="0" smtClean="0">
                <a:solidFill>
                  <a:srgbClr val="ED7D31"/>
                </a:solidFill>
                <a:latin typeface="Comic Sans MS" panose="030F0702030302020204" pitchFamily="66" charset="0"/>
              </a:rPr>
              <a:t>Санкт-Петербурге</a:t>
            </a:r>
            <a:endParaRPr lang="ru-RU" b="1" dirty="0">
              <a:solidFill>
                <a:srgbClr val="ED7D31"/>
              </a:solidFill>
              <a:latin typeface="Comic Sans MS" panose="030F0702030302020204" pitchFamily="66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957" y="145296"/>
            <a:ext cx="1200951" cy="1246204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43937" y="2862708"/>
            <a:ext cx="2639797" cy="263979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436907" y="3582443"/>
            <a:ext cx="54649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Comic Sans MS" panose="030F0702030302020204" pitchFamily="66" charset="0"/>
              </a:rPr>
              <a:t>Нормативные документы на сайте </a:t>
            </a:r>
          </a:p>
          <a:p>
            <a:r>
              <a:rPr lang="ru-RU" sz="2400" dirty="0" smtClean="0">
                <a:latin typeface="Comic Sans MS" panose="030F0702030302020204" pitchFamily="66" charset="0"/>
              </a:rPr>
              <a:t>Городской станции </a:t>
            </a:r>
            <a:r>
              <a:rPr lang="ru-RU" sz="2400" dirty="0">
                <a:latin typeface="Comic Sans MS" panose="030F0702030302020204" pitchFamily="66" charset="0"/>
              </a:rPr>
              <a:t>юных туристов</a:t>
            </a:r>
          </a:p>
          <a:p>
            <a:r>
              <a:rPr lang="ru-RU" sz="2400" dirty="0">
                <a:latin typeface="Comic Sans MS" panose="030F0702030302020204" pitchFamily="66" charset="0"/>
              </a:rPr>
              <a:t>ГБНОУ «Балтийский берег»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C3B6-1970-4B11-AD38-D82DB5F82847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424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ondo-certificado-10.png (1101×751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1836729" y="1298899"/>
            <a:ext cx="8872451" cy="869560"/>
          </a:xfrm>
          <a:prstGeom prst="roundRect">
            <a:avLst/>
          </a:prstGeom>
          <a:solidFill>
            <a:srgbClr val="BBD7DB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Нормативные требования к </a:t>
            </a:r>
            <a:r>
              <a:rPr lang="ru-RU" sz="2000" b="1" dirty="0">
                <a:solidFill>
                  <a:srgbClr val="26364F"/>
                </a:solidFill>
                <a:latin typeface="Comic Sans MS" panose="030F0702030302020204" pitchFamily="66" charset="0"/>
              </a:rPr>
              <a:t>образовательной организации по обеспечению безопасности </a:t>
            </a:r>
            <a:r>
              <a:rPr lang="ru-RU" sz="2000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учащихся. </a:t>
            </a:r>
            <a:endParaRPr lang="ru-RU" sz="2000" b="1" dirty="0">
              <a:solidFill>
                <a:srgbClr val="26364F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72864" y="347953"/>
            <a:ext cx="99400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>
                <a:solidFill>
                  <a:srgbClr val="ED7D31"/>
                </a:solidFill>
                <a:latin typeface="Comic Sans MS" panose="030F0702030302020204" pitchFamily="66" charset="0"/>
              </a:rPr>
              <a:t>Городская станция юных туристов ГБНОУ «Балтийский берег»</a:t>
            </a:r>
          </a:p>
          <a:p>
            <a:pPr lvl="0" algn="ctr"/>
            <a:r>
              <a:rPr lang="ru-RU" b="1" dirty="0">
                <a:solidFill>
                  <a:srgbClr val="ED7D31"/>
                </a:solidFill>
                <a:latin typeface="Comic Sans MS" panose="030F0702030302020204" pitchFamily="66" charset="0"/>
              </a:rPr>
              <a:t>Региональный центр детско-юношеского туризма в </a:t>
            </a:r>
            <a:r>
              <a:rPr lang="ru-RU" b="1" dirty="0" smtClean="0">
                <a:solidFill>
                  <a:srgbClr val="ED7D31"/>
                </a:solidFill>
                <a:latin typeface="Comic Sans MS" panose="030F0702030302020204" pitchFamily="66" charset="0"/>
              </a:rPr>
              <a:t>Санкт-Петербурге</a:t>
            </a:r>
            <a:endParaRPr lang="ru-RU" b="1" dirty="0">
              <a:solidFill>
                <a:srgbClr val="ED7D3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957" y="145296"/>
            <a:ext cx="1200951" cy="1246204"/>
          </a:xfrm>
          <a:prstGeom prst="rect">
            <a:avLst/>
          </a:prstGeom>
        </p:spPr>
      </p:pic>
      <p:sp>
        <p:nvSpPr>
          <p:cNvPr id="7" name="Скругленный прямоугольник 6"/>
          <p:cNvSpPr/>
          <p:nvPr/>
        </p:nvSpPr>
        <p:spPr>
          <a:xfrm>
            <a:off x="1523233" y="3861861"/>
            <a:ext cx="9499441" cy="2770111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Раздел 5 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"Обучение подрастающего поколения безопасности труда, поведения и учебы в ходе учебно-воспитательного процесса и учебных занятий"</a:t>
            </a:r>
            <a:endParaRPr lang="ru-RU" b="1" dirty="0" smtClean="0">
              <a:solidFill>
                <a:srgbClr val="26364F"/>
              </a:solidFill>
              <a:latin typeface="Comic Sans MS" panose="030F0702030302020204" pitchFamily="66" charset="0"/>
            </a:endParaRPr>
          </a:p>
          <a:p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п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. 5.1 обучение безопасности труда и безопасности других видов деятельности, включая поведение и учебу, организуется и проводится на всех стадиях образования в образовательных организациях с целью формирования у подрастающего поколения сознательного и ответственного отношения к вопросам личной безопасности и безопасности окружающих в процессе трудовой и производственной деятельности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90526" y="2321313"/>
            <a:ext cx="11382374" cy="137605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Comic Sans MS" panose="030F0702030302020204" pitchFamily="66" charset="0"/>
              </a:rPr>
              <a:t>ГОСТ 12.0.004-2015 "Система стандартов безопасности труда. Организация обучения безопасности труда. Общие положения"</a:t>
            </a:r>
          </a:p>
          <a:p>
            <a:pPr algn="ctr"/>
            <a:r>
              <a:rPr lang="ru-RU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Прекратил </a:t>
            </a:r>
            <a:r>
              <a:rPr lang="ru-RU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действие на </a:t>
            </a:r>
            <a:r>
              <a:rPr lang="ru-RU" sz="2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срок до 1 сентября 2026 г. </a:t>
            </a:r>
            <a:endParaRPr lang="ru-RU" sz="2400" b="1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(</a:t>
            </a:r>
            <a:r>
              <a:rPr lang="ru-RU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Приказ </a:t>
            </a:r>
            <a:r>
              <a:rPr lang="ru-RU" sz="20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Росстандарта</a:t>
            </a:r>
            <a:r>
              <a:rPr lang="ru-RU" sz="2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от 06.06.2023 N 362-СТ)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220200" y="6266847"/>
            <a:ext cx="2743200" cy="365125"/>
          </a:xfrm>
        </p:spPr>
        <p:txBody>
          <a:bodyPr vert="horz" lIns="91440" tIns="45720" rIns="91440" bIns="45720" rtlCol="0" anchor="ctr"/>
          <a:lstStyle/>
          <a:p>
            <a:fld id="{3781C3B6-1970-4B11-AD38-D82DB5F82847}" type="slidenum">
              <a:rPr lang="ru-RU" sz="1600" b="1"/>
              <a:pPr/>
              <a:t>3</a:t>
            </a:fld>
            <a:endParaRPr lang="ru-RU" sz="1600" b="1"/>
          </a:p>
        </p:txBody>
      </p:sp>
    </p:spTree>
    <p:extLst>
      <p:ext uri="{BB962C8B-B14F-4D97-AF65-F5344CB8AC3E}">
        <p14:creationId xmlns:p14="http://schemas.microsoft.com/office/powerpoint/2010/main" val="174993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ondo-certificado-10.png (1101×751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1836729" y="1298899"/>
            <a:ext cx="8872451" cy="869560"/>
          </a:xfrm>
          <a:prstGeom prst="roundRect">
            <a:avLst/>
          </a:prstGeom>
          <a:solidFill>
            <a:srgbClr val="BBD7DB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Нормативные требования к </a:t>
            </a:r>
            <a:r>
              <a:rPr lang="ru-RU" sz="2000" b="1" dirty="0">
                <a:solidFill>
                  <a:srgbClr val="26364F"/>
                </a:solidFill>
                <a:latin typeface="Comic Sans MS" panose="030F0702030302020204" pitchFamily="66" charset="0"/>
              </a:rPr>
              <a:t>образовательной организации по обеспечению безопасности </a:t>
            </a:r>
            <a:r>
              <a:rPr lang="ru-RU" sz="2000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учащихся. </a:t>
            </a:r>
            <a:endParaRPr lang="ru-RU" sz="2000" b="1" dirty="0">
              <a:solidFill>
                <a:srgbClr val="26364F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72864" y="347953"/>
            <a:ext cx="99400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>
                <a:solidFill>
                  <a:srgbClr val="ED7D31"/>
                </a:solidFill>
                <a:latin typeface="Comic Sans MS" panose="030F0702030302020204" pitchFamily="66" charset="0"/>
              </a:rPr>
              <a:t>Городская станция юных туристов ГБНОУ «Балтийский берег»</a:t>
            </a:r>
          </a:p>
          <a:p>
            <a:pPr lvl="0" algn="ctr"/>
            <a:r>
              <a:rPr lang="ru-RU" b="1" dirty="0">
                <a:solidFill>
                  <a:srgbClr val="ED7D31"/>
                </a:solidFill>
                <a:latin typeface="Comic Sans MS" panose="030F0702030302020204" pitchFamily="66" charset="0"/>
              </a:rPr>
              <a:t>Региональный центр детско-юношеского туризма в </a:t>
            </a:r>
            <a:r>
              <a:rPr lang="ru-RU" b="1" dirty="0" smtClean="0">
                <a:solidFill>
                  <a:srgbClr val="ED7D31"/>
                </a:solidFill>
                <a:latin typeface="Comic Sans MS" panose="030F0702030302020204" pitchFamily="66" charset="0"/>
              </a:rPr>
              <a:t>Санкт-Петербурге</a:t>
            </a:r>
            <a:endParaRPr lang="ru-RU" b="1" dirty="0">
              <a:solidFill>
                <a:srgbClr val="ED7D3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957" y="145296"/>
            <a:ext cx="1200951" cy="1246204"/>
          </a:xfrm>
          <a:prstGeom prst="rect">
            <a:avLst/>
          </a:prstGeom>
        </p:spPr>
      </p:pic>
      <p:sp>
        <p:nvSpPr>
          <p:cNvPr id="7" name="Скругленный прямоугольник 6"/>
          <p:cNvSpPr/>
          <p:nvPr/>
        </p:nvSpPr>
        <p:spPr>
          <a:xfrm>
            <a:off x="1523233" y="3861862"/>
            <a:ext cx="9499441" cy="230081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400"/>
              </a:spcAft>
            </a:pP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п. 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3.2 «Занятия 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с обучающимися по вопросам 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безопасности»:</a:t>
            </a:r>
          </a:p>
          <a:p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Обучение вопросам безопасности труда проводится в виде инструктажей перед началом всех видов учебной деятельности: при трудовой и профессиональной подготовке, организации общественно полезного и производительного труда, а также при проведении экскурсий, походов, спортивных, кружковых занятий и другой внешкольной и внеклассной работы.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90526" y="2321313"/>
            <a:ext cx="11382374" cy="137605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Comic Sans MS" panose="030F0702030302020204" pitchFamily="66" charset="0"/>
              </a:rPr>
              <a:t>письмо Минпросвещения России от 27.11.2019 N </a:t>
            </a:r>
            <a:r>
              <a:rPr lang="ru-RU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12-688</a:t>
            </a:r>
          </a:p>
          <a:p>
            <a:pPr algn="ctr"/>
            <a:r>
              <a:rPr lang="ru-RU" sz="2000" b="1" dirty="0">
                <a:solidFill>
                  <a:schemeClr val="tx1"/>
                </a:solidFill>
                <a:latin typeface="Comic Sans MS" panose="030F0702030302020204" pitchFamily="66" charset="0"/>
              </a:rPr>
              <a:t>Примерное положение о системе управления охраной труда в образовательной организации дополнительного образования</a:t>
            </a:r>
            <a:endParaRPr lang="ru-RU" sz="2000" b="1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C3B6-1970-4B11-AD38-D82DB5F8284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906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ondo-certificado-10.png (1101×751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1836729" y="1298899"/>
            <a:ext cx="8872451" cy="869560"/>
          </a:xfrm>
          <a:prstGeom prst="roundRect">
            <a:avLst/>
          </a:prstGeom>
          <a:solidFill>
            <a:srgbClr val="BBD7DB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Нормативные требования к </a:t>
            </a:r>
            <a:r>
              <a:rPr lang="ru-RU" sz="2000" b="1" dirty="0">
                <a:solidFill>
                  <a:srgbClr val="26364F"/>
                </a:solidFill>
                <a:latin typeface="Comic Sans MS" panose="030F0702030302020204" pitchFamily="66" charset="0"/>
              </a:rPr>
              <a:t>образовательной организации по обеспечению безопасности </a:t>
            </a:r>
            <a:r>
              <a:rPr lang="ru-RU" sz="2000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учащихся. </a:t>
            </a:r>
            <a:endParaRPr lang="ru-RU" sz="2000" b="1" dirty="0">
              <a:solidFill>
                <a:srgbClr val="26364F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72864" y="347953"/>
            <a:ext cx="99400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Городская станция юных туристов ГБНОУ «Балтийский берег»</a:t>
            </a:r>
          </a:p>
          <a:p>
            <a:pPr algn="ctr"/>
            <a:r>
              <a:rPr lang="ru-RU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Региональный центр детско-юношеского туризма в </a:t>
            </a:r>
            <a:r>
              <a:rPr lang="ru-RU" b="1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Санкт-Петербурге</a:t>
            </a:r>
            <a:endParaRPr lang="ru-RU" b="1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957" y="145296"/>
            <a:ext cx="1200951" cy="1246204"/>
          </a:xfrm>
          <a:prstGeom prst="rect">
            <a:avLst/>
          </a:prstGeom>
        </p:spPr>
      </p:pic>
      <p:sp>
        <p:nvSpPr>
          <p:cNvPr id="7" name="Скругленный прямоугольник 6"/>
          <p:cNvSpPr/>
          <p:nvPr/>
        </p:nvSpPr>
        <p:spPr>
          <a:xfrm>
            <a:off x="1523233" y="3861861"/>
            <a:ext cx="9499441" cy="2329389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400"/>
              </a:spcAft>
            </a:pP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п. 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3.2 «Занятия 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с обучающимися по вопросам 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безопасности»:</a:t>
            </a:r>
          </a:p>
          <a:p>
            <a:pPr>
              <a:spcAft>
                <a:spcPts val="400"/>
              </a:spcAft>
            </a:pP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Обучение детей и подростков правилам безопасного поведения и техники безопасности во время пребывания на занятиях или проведения различных мероприятий во всех внешкольных учреждениях проводится в виде инструктажей, а также в виде </a:t>
            </a:r>
            <a:r>
              <a:rPr lang="ru-RU" sz="2400" b="1" dirty="0">
                <a:solidFill>
                  <a:srgbClr val="26364F"/>
                </a:solidFill>
                <a:latin typeface="Comic Sans MS" panose="030F0702030302020204" pitchFamily="66" charset="0"/>
              </a:rPr>
              <a:t>специальных занятий 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при потребности практической деятельности обучающихся в особых знаниях и навыках по безопасности труда.</a:t>
            </a:r>
            <a:endParaRPr lang="ru-RU" b="1" dirty="0" smtClean="0">
              <a:solidFill>
                <a:srgbClr val="26364F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90526" y="2321313"/>
            <a:ext cx="11382374" cy="137605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Comic Sans MS" panose="030F0702030302020204" pitchFamily="66" charset="0"/>
              </a:rPr>
              <a:t>письмо Минпросвещения России от 27.11.2019 N </a:t>
            </a:r>
            <a:r>
              <a:rPr lang="ru-RU" sz="2000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12-688</a:t>
            </a:r>
          </a:p>
          <a:p>
            <a:pPr algn="ctr"/>
            <a:r>
              <a:rPr lang="ru-RU" sz="2000" b="1" dirty="0">
                <a:solidFill>
                  <a:schemeClr val="tx1"/>
                </a:solidFill>
                <a:latin typeface="Comic Sans MS" panose="030F0702030302020204" pitchFamily="66" charset="0"/>
              </a:rPr>
              <a:t>Примерное положение о системе управления охраной труда в образовательной организации дополнительного образования</a:t>
            </a:r>
            <a:endParaRPr lang="ru-RU" sz="2000" b="1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C3B6-1970-4B11-AD38-D82DB5F8284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292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ondo-certificado-10.png (1101×751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1836729" y="1298899"/>
            <a:ext cx="8872451" cy="869560"/>
          </a:xfrm>
          <a:prstGeom prst="roundRect">
            <a:avLst/>
          </a:prstGeom>
          <a:solidFill>
            <a:srgbClr val="BBD7DB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Нормативные требования к </a:t>
            </a:r>
            <a:r>
              <a:rPr lang="ru-RU" sz="2000" b="1" dirty="0">
                <a:solidFill>
                  <a:srgbClr val="26364F"/>
                </a:solidFill>
                <a:latin typeface="Comic Sans MS" panose="030F0702030302020204" pitchFamily="66" charset="0"/>
              </a:rPr>
              <a:t>образовательной организации по обеспечению безопасности </a:t>
            </a:r>
            <a:r>
              <a:rPr lang="ru-RU" sz="2000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учащихся. </a:t>
            </a:r>
            <a:endParaRPr lang="ru-RU" sz="2000" b="1" dirty="0">
              <a:solidFill>
                <a:srgbClr val="26364F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72864" y="347953"/>
            <a:ext cx="99400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>
                <a:solidFill>
                  <a:srgbClr val="ED7D31"/>
                </a:solidFill>
                <a:latin typeface="Comic Sans MS" panose="030F0702030302020204" pitchFamily="66" charset="0"/>
              </a:rPr>
              <a:t>Городская станция юных туристов ГБНОУ «Балтийский берег»</a:t>
            </a:r>
          </a:p>
          <a:p>
            <a:pPr lvl="0" algn="ctr"/>
            <a:r>
              <a:rPr lang="ru-RU" b="1" dirty="0">
                <a:solidFill>
                  <a:srgbClr val="ED7D31"/>
                </a:solidFill>
                <a:latin typeface="Comic Sans MS" panose="030F0702030302020204" pitchFamily="66" charset="0"/>
              </a:rPr>
              <a:t>Региональный центр детско-юношеского туризма в </a:t>
            </a:r>
            <a:r>
              <a:rPr lang="ru-RU" b="1" dirty="0" smtClean="0">
                <a:solidFill>
                  <a:srgbClr val="ED7D31"/>
                </a:solidFill>
                <a:latin typeface="Comic Sans MS" panose="030F0702030302020204" pitchFamily="66" charset="0"/>
              </a:rPr>
              <a:t>Санкт-Петербурге</a:t>
            </a:r>
            <a:endParaRPr lang="ru-RU" b="1" dirty="0">
              <a:solidFill>
                <a:srgbClr val="ED7D3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957" y="145296"/>
            <a:ext cx="1200951" cy="1246204"/>
          </a:xfrm>
          <a:prstGeom prst="rect">
            <a:avLst/>
          </a:prstGeom>
        </p:spPr>
      </p:pic>
      <p:sp>
        <p:nvSpPr>
          <p:cNvPr id="7" name="Скругленный прямоугольник 6"/>
          <p:cNvSpPr/>
          <p:nvPr/>
        </p:nvSpPr>
        <p:spPr>
          <a:xfrm>
            <a:off x="1523235" y="3343729"/>
            <a:ext cx="9499441" cy="314279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 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Статья 28. Компетенция, права, обязанности и ответственность образовательной 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организации.</a:t>
            </a:r>
          </a:p>
          <a:p>
            <a:endParaRPr lang="ru-RU" sz="900" b="1" dirty="0" smtClean="0">
              <a:solidFill>
                <a:srgbClr val="26364F"/>
              </a:solidFill>
              <a:latin typeface="Comic Sans MS" panose="030F0702030302020204" pitchFamily="66" charset="0"/>
            </a:endParaRPr>
          </a:p>
          <a:p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п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ункт 6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. Образовательная организация обязана осуществлять свою деятельность в соответствии с законодательством об образовании, в том числе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:</a:t>
            </a:r>
          </a:p>
          <a:p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2) </a:t>
            </a:r>
            <a:r>
              <a:rPr lang="ru-RU" sz="2400" b="1" dirty="0">
                <a:solidFill>
                  <a:srgbClr val="26364F"/>
                </a:solidFill>
                <a:latin typeface="Comic Sans MS" panose="030F0702030302020204" pitchFamily="66" charset="0"/>
              </a:rPr>
              <a:t>создавать безопасные условия обучения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, в том числе при проведении практической подготовки обучающихся, а также безопасные условия воспитания обучающихся, присмотра и ухода за обучающимися, их содержания в соответствии с установленными нормами, обеспечивающими жизнь и здоровье обучающихся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190875" y="2321314"/>
            <a:ext cx="6541250" cy="8695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6364F"/>
                </a:solidFill>
                <a:latin typeface="Comic Sans MS" panose="030F0702030302020204" pitchFamily="66" charset="0"/>
              </a:rPr>
              <a:t>Федеральный </a:t>
            </a:r>
            <a:r>
              <a:rPr lang="ru-RU" sz="2000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закон </a:t>
            </a:r>
            <a:r>
              <a:rPr lang="ru-RU" sz="2000" b="1" dirty="0">
                <a:solidFill>
                  <a:srgbClr val="26364F"/>
                </a:solidFill>
                <a:latin typeface="Comic Sans MS" panose="030F0702030302020204" pitchFamily="66" charset="0"/>
              </a:rPr>
              <a:t>от 29.12.2012 №</a:t>
            </a:r>
            <a:r>
              <a:rPr lang="ru-RU" sz="2000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273-ФЗ</a:t>
            </a:r>
          </a:p>
          <a:p>
            <a:pPr algn="ctr"/>
            <a:r>
              <a:rPr lang="ru-RU" sz="2000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«Об </a:t>
            </a:r>
            <a:r>
              <a:rPr lang="ru-RU" sz="2000" b="1" dirty="0">
                <a:solidFill>
                  <a:srgbClr val="26364F"/>
                </a:solidFill>
                <a:latin typeface="Comic Sans MS" panose="030F0702030302020204" pitchFamily="66" charset="0"/>
              </a:rPr>
              <a:t>образовании в Российской Федерации»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C3B6-1970-4B11-AD38-D82DB5F8284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506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ondo-certificado-10.png (1101×751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1836729" y="1298899"/>
            <a:ext cx="8872451" cy="869560"/>
          </a:xfrm>
          <a:prstGeom prst="roundRect">
            <a:avLst/>
          </a:prstGeom>
          <a:solidFill>
            <a:srgbClr val="BBD7DB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Нормативные требования к </a:t>
            </a:r>
            <a:r>
              <a:rPr lang="ru-RU" sz="2000" b="1" dirty="0">
                <a:solidFill>
                  <a:srgbClr val="26364F"/>
                </a:solidFill>
                <a:latin typeface="Comic Sans MS" panose="030F0702030302020204" pitchFamily="66" charset="0"/>
              </a:rPr>
              <a:t>образовательной организации по обеспечению безопасности </a:t>
            </a:r>
            <a:r>
              <a:rPr lang="ru-RU" sz="2000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учащихся. </a:t>
            </a:r>
            <a:endParaRPr lang="ru-RU" sz="2000" b="1" dirty="0">
              <a:solidFill>
                <a:srgbClr val="26364F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72864" y="347953"/>
            <a:ext cx="99400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Городская станция юных туристов ГБНОУ «Балтийский берег»</a:t>
            </a:r>
          </a:p>
          <a:p>
            <a:pPr algn="ctr"/>
            <a:r>
              <a:rPr lang="ru-RU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Региональный центр детско-юношеского туризма в </a:t>
            </a:r>
            <a:r>
              <a:rPr lang="ru-RU" b="1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Санкт-Петербурге</a:t>
            </a:r>
            <a:endParaRPr lang="ru-RU" b="1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957" y="145296"/>
            <a:ext cx="1200951" cy="1246204"/>
          </a:xfrm>
          <a:prstGeom prst="rect">
            <a:avLst/>
          </a:prstGeom>
        </p:spPr>
      </p:pic>
      <p:sp>
        <p:nvSpPr>
          <p:cNvPr id="7" name="Скругленный прямоугольник 6"/>
          <p:cNvSpPr/>
          <p:nvPr/>
        </p:nvSpPr>
        <p:spPr>
          <a:xfrm>
            <a:off x="1523235" y="3343729"/>
            <a:ext cx="9499441" cy="3304721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 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Статья 41. Охрана здоровья 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обучающихся.</a:t>
            </a:r>
          </a:p>
          <a:p>
            <a:endParaRPr lang="ru-RU" sz="900" b="1" dirty="0">
              <a:solidFill>
                <a:srgbClr val="26364F"/>
              </a:solidFill>
              <a:latin typeface="Comic Sans MS" panose="030F0702030302020204" pitchFamily="66" charset="0"/>
            </a:endParaRPr>
          </a:p>
          <a:p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п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ункт 1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. Охрана здоровья обучающихся включает в себя:</a:t>
            </a:r>
            <a:endParaRPr lang="ru-RU" b="1" dirty="0" smtClean="0">
              <a:solidFill>
                <a:srgbClr val="26364F"/>
              </a:solidFill>
              <a:latin typeface="Comic Sans MS" panose="030F0702030302020204" pitchFamily="66" charset="0"/>
            </a:endParaRPr>
          </a:p>
          <a:p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4) пропаганду и обучение навыкам здорового образа жизни, требованиям охраны труда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;</a:t>
            </a:r>
          </a:p>
          <a:p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5) организацию и создание условий для профилактики заболеваний и оздоровления обучающихся, для занятия ими физической культурой и спортом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;</a:t>
            </a:r>
          </a:p>
          <a:p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6) прохождение обучающимися в соответствии с законодательством Российской Федерации медицинских осмотров, в том числе профилактических медицинских осмотров, в связи с занятиями физической культурой и спортом, и диспансеризации;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190875" y="2321314"/>
            <a:ext cx="6541250" cy="8695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6364F"/>
                </a:solidFill>
                <a:latin typeface="Comic Sans MS" panose="030F0702030302020204" pitchFamily="66" charset="0"/>
              </a:rPr>
              <a:t>Федеральный </a:t>
            </a:r>
            <a:r>
              <a:rPr lang="ru-RU" sz="2000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закон </a:t>
            </a:r>
            <a:r>
              <a:rPr lang="ru-RU" sz="2000" b="1" dirty="0">
                <a:solidFill>
                  <a:srgbClr val="26364F"/>
                </a:solidFill>
                <a:latin typeface="Comic Sans MS" panose="030F0702030302020204" pitchFamily="66" charset="0"/>
              </a:rPr>
              <a:t>от 29.12.2012 №</a:t>
            </a:r>
            <a:r>
              <a:rPr lang="ru-RU" sz="2000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273-ФЗ</a:t>
            </a:r>
          </a:p>
          <a:p>
            <a:pPr algn="ctr"/>
            <a:r>
              <a:rPr lang="ru-RU" sz="2000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«Об </a:t>
            </a:r>
            <a:r>
              <a:rPr lang="ru-RU" sz="2000" b="1" dirty="0">
                <a:solidFill>
                  <a:srgbClr val="26364F"/>
                </a:solidFill>
                <a:latin typeface="Comic Sans MS" panose="030F0702030302020204" pitchFamily="66" charset="0"/>
              </a:rPr>
              <a:t>образовании в Российской Федерации»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C3B6-1970-4B11-AD38-D82DB5F82847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531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ondo-certificado-10.png (1101×751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1836729" y="1298899"/>
            <a:ext cx="8872451" cy="869560"/>
          </a:xfrm>
          <a:prstGeom prst="roundRect">
            <a:avLst/>
          </a:prstGeom>
          <a:solidFill>
            <a:srgbClr val="BBD7DB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Нормативные требования к </a:t>
            </a:r>
            <a:r>
              <a:rPr lang="ru-RU" sz="2000" b="1" dirty="0">
                <a:solidFill>
                  <a:srgbClr val="26364F"/>
                </a:solidFill>
                <a:latin typeface="Comic Sans MS" panose="030F0702030302020204" pitchFamily="66" charset="0"/>
              </a:rPr>
              <a:t>образовательной организации по обеспечению безопасности </a:t>
            </a:r>
            <a:r>
              <a:rPr lang="ru-RU" sz="2000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учащихся. </a:t>
            </a:r>
            <a:endParaRPr lang="ru-RU" sz="2000" b="1" dirty="0">
              <a:solidFill>
                <a:srgbClr val="26364F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72864" y="347953"/>
            <a:ext cx="99400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>
                <a:solidFill>
                  <a:srgbClr val="ED7D31"/>
                </a:solidFill>
                <a:latin typeface="Comic Sans MS" panose="030F0702030302020204" pitchFamily="66" charset="0"/>
              </a:rPr>
              <a:t>Городская станция юных туристов ГБНОУ «Балтийский берег»</a:t>
            </a:r>
          </a:p>
          <a:p>
            <a:pPr lvl="0" algn="ctr"/>
            <a:r>
              <a:rPr lang="ru-RU" b="1" dirty="0">
                <a:solidFill>
                  <a:srgbClr val="ED7D31"/>
                </a:solidFill>
                <a:latin typeface="Comic Sans MS" panose="030F0702030302020204" pitchFamily="66" charset="0"/>
              </a:rPr>
              <a:t>Региональный центр детско-юношеского туризма в </a:t>
            </a:r>
            <a:r>
              <a:rPr lang="ru-RU" b="1" dirty="0" smtClean="0">
                <a:solidFill>
                  <a:srgbClr val="ED7D31"/>
                </a:solidFill>
                <a:latin typeface="Comic Sans MS" panose="030F0702030302020204" pitchFamily="66" charset="0"/>
              </a:rPr>
              <a:t>Санкт-Петербурге</a:t>
            </a:r>
            <a:endParaRPr lang="ru-RU" b="1" dirty="0">
              <a:solidFill>
                <a:srgbClr val="ED7D3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957" y="145296"/>
            <a:ext cx="1200951" cy="1246204"/>
          </a:xfrm>
          <a:prstGeom prst="rect">
            <a:avLst/>
          </a:prstGeom>
        </p:spPr>
      </p:pic>
      <p:sp>
        <p:nvSpPr>
          <p:cNvPr id="7" name="Скругленный прямоугольник 6"/>
          <p:cNvSpPr/>
          <p:nvPr/>
        </p:nvSpPr>
        <p:spPr>
          <a:xfrm>
            <a:off x="1523235" y="3343729"/>
            <a:ext cx="9499441" cy="3304721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 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Статья 41. Охрана здоровья 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обучающихся.</a:t>
            </a:r>
          </a:p>
          <a:p>
            <a:endParaRPr lang="ru-RU" sz="900" b="1" dirty="0">
              <a:solidFill>
                <a:srgbClr val="26364F"/>
              </a:solidFill>
              <a:latin typeface="Comic Sans MS" panose="030F0702030302020204" pitchFamily="66" charset="0"/>
            </a:endParaRPr>
          </a:p>
          <a:p>
            <a:pPr>
              <a:spcAft>
                <a:spcPts val="500"/>
              </a:spcAft>
            </a:pP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п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ункт 1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. Охрана здоровья обучающихся включает в себя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:</a:t>
            </a:r>
          </a:p>
          <a:p>
            <a:pPr>
              <a:spcAft>
                <a:spcPts val="300"/>
              </a:spcAft>
            </a:pP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8) обеспечение безопасности обучающихся во время пребывания в организации, осуществляющей образовательную деятельность;</a:t>
            </a:r>
          </a:p>
          <a:p>
            <a:pPr>
              <a:spcAft>
                <a:spcPts val="300"/>
              </a:spcAft>
            </a:pP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9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) профилактику несчастных случаев с обучающимися во время пребывания в организации, осуществляющей образовательную деятельность;</a:t>
            </a:r>
          </a:p>
          <a:p>
            <a:pPr>
              <a:spcAft>
                <a:spcPts val="300"/>
              </a:spcAft>
            </a:pP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10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) проведение санитарно-противоэпидемических и профилактических мероприятий;</a:t>
            </a:r>
          </a:p>
          <a:p>
            <a:pPr>
              <a:spcAft>
                <a:spcPts val="300"/>
              </a:spcAft>
            </a:pP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11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) обучение педагогических работников навыкам оказания первой помощи.</a:t>
            </a:r>
            <a:endParaRPr lang="ru-RU" b="1" dirty="0" smtClean="0">
              <a:solidFill>
                <a:srgbClr val="26364F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190875" y="2321314"/>
            <a:ext cx="6541250" cy="8695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6364F"/>
                </a:solidFill>
                <a:latin typeface="Comic Sans MS" panose="030F0702030302020204" pitchFamily="66" charset="0"/>
              </a:rPr>
              <a:t>Федеральный </a:t>
            </a:r>
            <a:r>
              <a:rPr lang="ru-RU" sz="2000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закон </a:t>
            </a:r>
            <a:r>
              <a:rPr lang="ru-RU" sz="2000" b="1" dirty="0">
                <a:solidFill>
                  <a:srgbClr val="26364F"/>
                </a:solidFill>
                <a:latin typeface="Comic Sans MS" panose="030F0702030302020204" pitchFamily="66" charset="0"/>
              </a:rPr>
              <a:t>от 29.12.2012 №</a:t>
            </a:r>
            <a:r>
              <a:rPr lang="ru-RU" sz="2000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273-ФЗ</a:t>
            </a:r>
          </a:p>
          <a:p>
            <a:pPr algn="ctr"/>
            <a:r>
              <a:rPr lang="ru-RU" sz="2000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«Об </a:t>
            </a:r>
            <a:r>
              <a:rPr lang="ru-RU" sz="2000" b="1" dirty="0">
                <a:solidFill>
                  <a:srgbClr val="26364F"/>
                </a:solidFill>
                <a:latin typeface="Comic Sans MS" panose="030F0702030302020204" pitchFamily="66" charset="0"/>
              </a:rPr>
              <a:t>образовании в Российской Федерации»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C3B6-1970-4B11-AD38-D82DB5F82847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60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ondo-certificado-10.png (1101×751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1836729" y="1298899"/>
            <a:ext cx="8872451" cy="869560"/>
          </a:xfrm>
          <a:prstGeom prst="roundRect">
            <a:avLst/>
          </a:prstGeom>
          <a:solidFill>
            <a:srgbClr val="BBD7DB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Нормативные требования к </a:t>
            </a:r>
            <a:r>
              <a:rPr lang="ru-RU" sz="2000" b="1" dirty="0">
                <a:solidFill>
                  <a:srgbClr val="26364F"/>
                </a:solidFill>
                <a:latin typeface="Comic Sans MS" panose="030F0702030302020204" pitchFamily="66" charset="0"/>
              </a:rPr>
              <a:t>образовательной организации по обеспечению безопасности </a:t>
            </a:r>
            <a:r>
              <a:rPr lang="ru-RU" sz="2000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учащихся. </a:t>
            </a:r>
            <a:endParaRPr lang="ru-RU" sz="2000" b="1" dirty="0">
              <a:solidFill>
                <a:srgbClr val="26364F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72864" y="347953"/>
            <a:ext cx="99400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Городская станция юных туристов ГБНОУ «Балтийский берег»</a:t>
            </a:r>
          </a:p>
          <a:p>
            <a:pPr algn="ctr"/>
            <a:r>
              <a:rPr lang="ru-RU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Региональный центр детско-юношеского туризма в </a:t>
            </a:r>
            <a:r>
              <a:rPr lang="ru-RU" b="1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Санкт-Петербурге</a:t>
            </a:r>
            <a:endParaRPr lang="ru-RU" b="1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957" y="145296"/>
            <a:ext cx="1200951" cy="1246204"/>
          </a:xfrm>
          <a:prstGeom prst="rect">
            <a:avLst/>
          </a:prstGeom>
        </p:spPr>
      </p:pic>
      <p:sp>
        <p:nvSpPr>
          <p:cNvPr id="7" name="Скругленный прямоугольник 6"/>
          <p:cNvSpPr/>
          <p:nvPr/>
        </p:nvSpPr>
        <p:spPr>
          <a:xfrm>
            <a:off x="1523235" y="3343729"/>
            <a:ext cx="9499441" cy="3304721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 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Статья 41. Охрана здоровья </a:t>
            </a: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обучающихся.</a:t>
            </a:r>
          </a:p>
          <a:p>
            <a:endParaRPr lang="ru-RU" sz="900" b="1" dirty="0">
              <a:solidFill>
                <a:srgbClr val="26364F"/>
              </a:solidFill>
              <a:latin typeface="Comic Sans MS" panose="030F0702030302020204" pitchFamily="66" charset="0"/>
            </a:endParaRPr>
          </a:p>
          <a:p>
            <a:pPr>
              <a:spcAft>
                <a:spcPts val="500"/>
              </a:spcAft>
            </a:pPr>
            <a:r>
              <a:rPr lang="ru-RU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пункт </a:t>
            </a:r>
            <a:r>
              <a:rPr lang="ru-RU" b="1" dirty="0">
                <a:solidFill>
                  <a:srgbClr val="26364F"/>
                </a:solidFill>
                <a:latin typeface="Comic Sans MS" panose="030F0702030302020204" pitchFamily="66" charset="0"/>
              </a:rPr>
              <a:t>2. Организация охраны здоровья обучающихся (за исключением оказания первичной медико-санитарной помощи, прохождения медицинских осмотров и диспансеризации) в организациях, осуществляющих образовательную деятельность, осуществляется этими организациями. Организация, осуществляющая образовательную деятельность, обеспечивает организацию оказания первой помощи обучающимся в период их пребывания в этой организации. Первую помощь вправе оказывать в соответствии с законодательством Российской Федерации в сфере охраны здоровья педагогические работники и иные лица при наличии соответствующих подготовки и (или) навыков.</a:t>
            </a:r>
            <a:endParaRPr lang="ru-RU" b="1" dirty="0" smtClean="0">
              <a:solidFill>
                <a:srgbClr val="26364F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190875" y="2321314"/>
            <a:ext cx="6541250" cy="8695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26364F"/>
                </a:solidFill>
                <a:latin typeface="Comic Sans MS" panose="030F0702030302020204" pitchFamily="66" charset="0"/>
              </a:rPr>
              <a:t>Федеральный закона от 29.12.2012 №</a:t>
            </a:r>
            <a:r>
              <a:rPr lang="ru-RU" sz="2000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273-ФЗ</a:t>
            </a:r>
          </a:p>
          <a:p>
            <a:pPr algn="ctr"/>
            <a:r>
              <a:rPr lang="ru-RU" sz="2000" b="1" dirty="0" smtClean="0">
                <a:solidFill>
                  <a:srgbClr val="26364F"/>
                </a:solidFill>
                <a:latin typeface="Comic Sans MS" panose="030F0702030302020204" pitchFamily="66" charset="0"/>
              </a:rPr>
              <a:t>«Об </a:t>
            </a:r>
            <a:r>
              <a:rPr lang="ru-RU" sz="2000" b="1" dirty="0">
                <a:solidFill>
                  <a:srgbClr val="26364F"/>
                </a:solidFill>
                <a:latin typeface="Comic Sans MS" panose="030F0702030302020204" pitchFamily="66" charset="0"/>
              </a:rPr>
              <a:t>образовании в Российской Федерации»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1C3B6-1970-4B11-AD38-D82DB5F82847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194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1522</TotalTime>
  <Words>2118</Words>
  <Application>Microsoft Office PowerPoint</Application>
  <PresentationFormat>Произвольный</PresentationFormat>
  <Paragraphs>196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Лиза</dc:creator>
  <cp:lastModifiedBy>User</cp:lastModifiedBy>
  <cp:revision>120</cp:revision>
  <dcterms:created xsi:type="dcterms:W3CDTF">2021-11-08T14:24:24Z</dcterms:created>
  <dcterms:modified xsi:type="dcterms:W3CDTF">2025-04-07T12:06:31Z</dcterms:modified>
</cp:coreProperties>
</file>